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22"/>
  </p:notesMasterIdLst>
  <p:handoutMasterIdLst>
    <p:handoutMasterId r:id="rId23"/>
  </p:handoutMasterIdLst>
  <p:sldIdLst>
    <p:sldId id="525" r:id="rId2"/>
    <p:sldId id="514" r:id="rId3"/>
    <p:sldId id="547" r:id="rId4"/>
    <p:sldId id="527" r:id="rId5"/>
    <p:sldId id="528" r:id="rId6"/>
    <p:sldId id="530" r:id="rId7"/>
    <p:sldId id="548" r:id="rId8"/>
    <p:sldId id="549" r:id="rId9"/>
    <p:sldId id="540" r:id="rId10"/>
    <p:sldId id="541" r:id="rId11"/>
    <p:sldId id="534" r:id="rId12"/>
    <p:sldId id="535" r:id="rId13"/>
    <p:sldId id="545" r:id="rId14"/>
    <p:sldId id="546" r:id="rId15"/>
    <p:sldId id="542" r:id="rId16"/>
    <p:sldId id="543" r:id="rId17"/>
    <p:sldId id="544" r:id="rId18"/>
    <p:sldId id="523" r:id="rId19"/>
    <p:sldId id="551" r:id="rId20"/>
    <p:sldId id="539" r:id="rId21"/>
  </p:sldIdLst>
  <p:sldSz cx="9144000" cy="6858000" type="screen4x3"/>
  <p:notesSz cx="6997700" cy="9283700"/>
  <p:custDataLst>
    <p:tags r:id="rId24"/>
  </p:custDataLst>
  <p:defaultTextStyle>
    <a:defPPr>
      <a:defRPr lang="en-US"/>
    </a:defPPr>
    <a:lvl1pPr algn="l" rtl="0" fontAlgn="base">
      <a:spcBef>
        <a:spcPct val="0"/>
      </a:spcBef>
      <a:spcAft>
        <a:spcPct val="0"/>
      </a:spcAft>
      <a:defRPr sz="2400" kern="1200">
        <a:solidFill>
          <a:schemeClr val="tx1"/>
        </a:solidFill>
        <a:latin typeface="Helvetic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Helvetic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Helvetic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Helvetic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2400"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2400"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2400"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2400" kern="1200">
        <a:solidFill>
          <a:schemeClr val="tx1"/>
        </a:solidFill>
        <a:latin typeface="Helvetic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B92"/>
    <a:srgbClr val="FFD579"/>
    <a:srgbClr val="FF9300"/>
    <a:srgbClr val="F7FF35"/>
    <a:srgbClr val="FFFD78"/>
    <a:srgbClr val="FF9933"/>
    <a:srgbClr val="8EFA00"/>
    <a:srgbClr val="0094C8"/>
    <a:srgbClr val="00ADEE"/>
    <a:srgbClr val="0E5A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6"/>
    <p:restoredTop sz="87017"/>
  </p:normalViewPr>
  <p:slideViewPr>
    <p:cSldViewPr snapToGrid="0">
      <p:cViewPr varScale="1">
        <p:scale>
          <a:sx n="113" d="100"/>
          <a:sy n="113" d="100"/>
        </p:scale>
        <p:origin x="2576" y="176"/>
      </p:cViewPr>
      <p:guideLst>
        <p:guide orient="horz" pos="2160"/>
        <p:guide pos="2880"/>
        <p:guide orient="horz" pos="3864"/>
      </p:guideLst>
    </p:cSldViewPr>
  </p:slideViewPr>
  <p:outlineViewPr>
    <p:cViewPr>
      <p:scale>
        <a:sx n="33" d="100"/>
        <a:sy n="33" d="100"/>
      </p:scale>
      <p:origin x="0" y="-2819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237" cy="7223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448425" y="8883650"/>
            <a:ext cx="4540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2053" tIns="46833" rIns="92053" bIns="46833" anchor="ctr">
            <a:spAutoFit/>
          </a:bodyPr>
          <a:lstStyle/>
          <a:p>
            <a:pPr algn="r" defTabSz="927100" eaLnBrk="0" hangingPunct="0"/>
            <a:fld id="{DB17139F-15AE-914F-8F83-B78A0CD96E1D}" type="slidenum">
              <a:rPr lang="en-US" sz="1400">
                <a:latin typeface="Tahoma" charset="0"/>
              </a:rPr>
              <a:pPr algn="r" defTabSz="927100" eaLnBrk="0" hangingPunct="0"/>
              <a:t>‹#›</a:t>
            </a:fld>
            <a:endParaRPr lang="en-US" sz="1400">
              <a:latin typeface="Tahoma" charset="0"/>
            </a:endParaRPr>
          </a:p>
        </p:txBody>
      </p:sp>
    </p:spTree>
    <p:extLst>
      <p:ext uri="{BB962C8B-B14F-4D97-AF65-F5344CB8AC3E}">
        <p14:creationId xmlns:p14="http://schemas.microsoft.com/office/powerpoint/2010/main" val="345597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08488"/>
            <a:ext cx="5133975" cy="4179887"/>
          </a:xfrm>
          <a:prstGeom prst="rect">
            <a:avLst/>
          </a:prstGeom>
          <a:noFill/>
          <a:ln w="12700">
            <a:noFill/>
            <a:miter lim="800000"/>
            <a:headEnd/>
            <a:tailEnd/>
          </a:ln>
          <a:effectLst/>
        </p:spPr>
        <p:txBody>
          <a:bodyPr vert="horz" wrap="square" lIns="92053" tIns="46833" rIns="92053" bIns="46833" numCol="1" anchor="t" anchorCtr="0" compatLnSpc="1">
            <a:prstTxWarp prst="textNoShape">
              <a:avLst/>
            </a:prstTxWarp>
          </a:bodyPr>
          <a:lstStyle/>
          <a:p>
            <a:pPr lvl="0"/>
            <a:r>
              <a:rPr lang="en-US" noProof="0" dirty="0"/>
              <a:t>Click to edit Master notes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39" name="Rectangle 3"/>
          <p:cNvSpPr>
            <a:spLocks noGrp="1" noRot="1" noChangeAspect="1" noChangeArrowheads="1" noTextEdit="1"/>
          </p:cNvSpPr>
          <p:nvPr>
            <p:ph type="sldImg" idx="2"/>
          </p:nvPr>
        </p:nvSpPr>
        <p:spPr bwMode="auto">
          <a:xfrm>
            <a:off x="1179513" y="695325"/>
            <a:ext cx="4641850" cy="3481388"/>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340" name="Rectangle 4"/>
          <p:cNvSpPr>
            <a:spLocks noChangeArrowheads="1"/>
          </p:cNvSpPr>
          <p:nvPr/>
        </p:nvSpPr>
        <p:spPr bwMode="auto">
          <a:xfrm>
            <a:off x="6448425" y="8883650"/>
            <a:ext cx="4540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2053" tIns="46833" rIns="92053" bIns="46833" anchor="ctr">
            <a:spAutoFit/>
          </a:bodyPr>
          <a:lstStyle/>
          <a:p>
            <a:pPr algn="r" defTabSz="927100" eaLnBrk="0" hangingPunct="0"/>
            <a:fld id="{7629E5E9-5717-6E4B-B21A-27D2D506EDF7}" type="slidenum">
              <a:rPr lang="en-US" sz="1400">
                <a:latin typeface="Tahoma" charset="0"/>
              </a:rPr>
              <a:pPr algn="r" defTabSz="927100" eaLnBrk="0" hangingPunct="0"/>
              <a:t>‹#›</a:t>
            </a:fld>
            <a:endParaRPr lang="en-US" sz="1400">
              <a:latin typeface="Tahoma" charset="0"/>
            </a:endParaRPr>
          </a:p>
        </p:txBody>
      </p:sp>
    </p:spTree>
    <p:extLst>
      <p:ext uri="{BB962C8B-B14F-4D97-AF65-F5344CB8AC3E}">
        <p14:creationId xmlns:p14="http://schemas.microsoft.com/office/powerpoint/2010/main" val="2210690645"/>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Tahoma"/>
        <a:ea typeface="ＭＳ Ｐゴシック" pitchFamily="-107" charset="-128"/>
        <a:cs typeface="ＭＳ Ｐゴシック" pitchFamily="-107" charset="-128"/>
      </a:defRPr>
    </a:lvl1pPr>
    <a:lvl2pPr marL="455613" algn="l" defTabSz="911225" rtl="0" eaLnBrk="0" fontAlgn="base" hangingPunct="0">
      <a:spcBef>
        <a:spcPct val="30000"/>
      </a:spcBef>
      <a:spcAft>
        <a:spcPct val="0"/>
      </a:spcAft>
      <a:defRPr sz="1200" kern="1200">
        <a:solidFill>
          <a:schemeClr val="tx1"/>
        </a:solidFill>
        <a:latin typeface="Tahoma"/>
        <a:ea typeface="ＭＳ Ｐゴシック" pitchFamily="-111" charset="-128"/>
        <a:cs typeface="+mn-cs"/>
      </a:defRPr>
    </a:lvl2pPr>
    <a:lvl3pPr marL="911225" algn="l" defTabSz="911225" rtl="0" eaLnBrk="0" fontAlgn="base" hangingPunct="0">
      <a:spcBef>
        <a:spcPct val="30000"/>
      </a:spcBef>
      <a:spcAft>
        <a:spcPct val="0"/>
      </a:spcAft>
      <a:defRPr sz="1200" kern="1200">
        <a:solidFill>
          <a:schemeClr val="tx1"/>
        </a:solidFill>
        <a:latin typeface="Tahoma"/>
        <a:ea typeface="ＭＳ Ｐゴシック" pitchFamily="-111" charset="-128"/>
        <a:cs typeface="+mn-cs"/>
      </a:defRPr>
    </a:lvl3pPr>
    <a:lvl4pPr marL="1366838" algn="l" defTabSz="911225" rtl="0" eaLnBrk="0" fontAlgn="base" hangingPunct="0">
      <a:spcBef>
        <a:spcPct val="30000"/>
      </a:spcBef>
      <a:spcAft>
        <a:spcPct val="0"/>
      </a:spcAft>
      <a:defRPr sz="1200" kern="1200">
        <a:solidFill>
          <a:schemeClr val="tx1"/>
        </a:solidFill>
        <a:latin typeface="Tahoma"/>
        <a:ea typeface="ＭＳ Ｐゴシック" pitchFamily="-111" charset="-128"/>
        <a:cs typeface="+mn-cs"/>
      </a:defRPr>
    </a:lvl4pPr>
    <a:lvl5pPr marL="1822450" algn="l" defTabSz="911225" rtl="0" eaLnBrk="0" fontAlgn="base" hangingPunct="0">
      <a:spcBef>
        <a:spcPct val="30000"/>
      </a:spcBef>
      <a:spcAft>
        <a:spcPct val="0"/>
      </a:spcAft>
      <a:defRPr sz="1200" kern="1200">
        <a:solidFill>
          <a:schemeClr val="tx1"/>
        </a:solidFill>
        <a:latin typeface="Tahoma"/>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102339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dirty="0"/>
              <a:t>FAA 14 CFR Part 34</a:t>
            </a:r>
          </a:p>
          <a:p>
            <a:r>
              <a:rPr lang="en-US" dirty="0">
                <a:latin typeface="Tahoma" charset="0"/>
                <a:ea typeface="ＭＳ Ｐゴシック" charset="0"/>
                <a:cs typeface="ＭＳ Ｐゴシック" charset="0"/>
              </a:rPr>
              <a:t> </a:t>
            </a:r>
          </a:p>
          <a:p>
            <a:r>
              <a:rPr lang="en-US" dirty="0">
                <a:latin typeface="Tahoma" charset="0"/>
                <a:ea typeface="ＭＳ Ｐゴシック" charset="0"/>
                <a:cs typeface="ＭＳ Ｐゴシック" charset="0"/>
              </a:rPr>
              <a:t>CFR Title 14, Part 36.301 Noise limits: Concorde</a:t>
            </a:r>
          </a:p>
          <a:p>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3298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77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 thrust uncertainty: measurement error</a:t>
            </a:r>
          </a:p>
        </p:txBody>
      </p:sp>
    </p:spTree>
    <p:extLst>
      <p:ext uri="{BB962C8B-B14F-4D97-AF65-F5344CB8AC3E}">
        <p14:creationId xmlns:p14="http://schemas.microsoft.com/office/powerpoint/2010/main" val="82751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225"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02124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08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001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13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3840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8197850" y="6510338"/>
            <a:ext cx="70961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ahoma" charset="0"/>
            </a:endParaRPr>
          </a:p>
        </p:txBody>
      </p:sp>
      <p:pic>
        <p:nvPicPr>
          <p:cNvPr id="7"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3342009" y="4962378"/>
            <a:ext cx="2641141" cy="1655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34" name="Rectangle 2"/>
          <p:cNvSpPr>
            <a:spLocks noGrp="1" noChangeArrowheads="1"/>
          </p:cNvSpPr>
          <p:nvPr>
            <p:ph type="subTitle" idx="1"/>
          </p:nvPr>
        </p:nvSpPr>
        <p:spPr>
          <a:xfrm>
            <a:off x="1330418" y="2779266"/>
            <a:ext cx="6664325" cy="1922207"/>
          </a:xfrm>
        </p:spPr>
        <p:txBody>
          <a:bodyPr/>
          <a:lstStyle>
            <a:lvl1pPr marL="0" indent="0" algn="ctr">
              <a:spcBef>
                <a:spcPct val="0"/>
              </a:spcBef>
              <a:buFont typeface="Helvetica CY" pitchFamily="-111" charset="-52"/>
              <a:buNone/>
              <a:defRPr b="1">
                <a:solidFill>
                  <a:schemeClr val="tx1">
                    <a:lumMod val="85000"/>
                    <a:lumOff val="15000"/>
                  </a:schemeClr>
                </a:solidFill>
              </a:defRPr>
            </a:lvl1pPr>
          </a:lstStyle>
          <a:p>
            <a:r>
              <a:rPr lang="en-US"/>
              <a:t>Click to edit Master subtitle style</a:t>
            </a:r>
            <a:endParaRPr lang="en-US" dirty="0"/>
          </a:p>
        </p:txBody>
      </p:sp>
      <p:sp>
        <p:nvSpPr>
          <p:cNvPr id="428036" name="Rectangle 4"/>
          <p:cNvSpPr>
            <a:spLocks noGrp="1" noChangeArrowheads="1"/>
          </p:cNvSpPr>
          <p:nvPr>
            <p:ph type="ctrTitle"/>
          </p:nvPr>
        </p:nvSpPr>
        <p:spPr>
          <a:xfrm>
            <a:off x="769704" y="1143952"/>
            <a:ext cx="7772400" cy="1257300"/>
          </a:xfrm>
        </p:spPr>
        <p:txBody>
          <a:bodyPr anchorCtr="1"/>
          <a:lstStyle>
            <a:lvl1pPr algn="ctr">
              <a:lnSpc>
                <a:spcPct val="95000"/>
              </a:lnSpc>
              <a:defRPr sz="3600">
                <a:solidFill>
                  <a:srgbClr val="0094C8"/>
                </a:solidFill>
                <a:effectLst>
                  <a:outerShdw blurRad="38100" dist="38100" dir="2700000" algn="tl">
                    <a:srgbClr val="DDDDDD"/>
                  </a:outerShdw>
                </a:effectLst>
              </a:defRPr>
            </a:lvl1pPr>
          </a:lstStyle>
          <a:p>
            <a:r>
              <a:rPr lang="en-US"/>
              <a:t>Click to edit Master title style</a:t>
            </a:r>
            <a:endParaRPr lang="en-US" dirty="0"/>
          </a:p>
        </p:txBody>
      </p:sp>
      <p:sp>
        <p:nvSpPr>
          <p:cNvPr id="2" name="TextBox 1"/>
          <p:cNvSpPr txBox="1"/>
          <p:nvPr userDrawn="1"/>
        </p:nvSpPr>
        <p:spPr>
          <a:xfrm>
            <a:off x="1804945" y="548643"/>
            <a:ext cx="5526157" cy="246221"/>
          </a:xfrm>
          <a:prstGeom prst="rect">
            <a:avLst/>
          </a:prstGeom>
          <a:noFill/>
        </p:spPr>
        <p:txBody>
          <a:bodyPr wrap="square" rtlCol="0">
            <a:spAutoFit/>
          </a:bodyPr>
          <a:lstStyle/>
          <a:p>
            <a:pPr algn="ctr"/>
            <a:r>
              <a:rPr lang="en-US" sz="1000" b="0" i="0" kern="1200" dirty="0">
                <a:solidFill>
                  <a:schemeClr val="tx1">
                    <a:lumMod val="85000"/>
                    <a:lumOff val="15000"/>
                  </a:schemeClr>
                </a:solidFill>
                <a:effectLst/>
                <a:latin typeface="Helvetica" charset="0"/>
                <a:ea typeface="ＭＳ Ｐゴシック" charset="0"/>
                <a:cs typeface="ＭＳ Ｐゴシック" charset="0"/>
              </a:rPr>
              <a:t>FAA CENTER OF EXCELLENCE FOR ALTERNATIVE JET FUELS &amp; ENVIRONMENT</a:t>
            </a:r>
            <a:endParaRPr lang="en-US" sz="1000" dirty="0">
              <a:solidFill>
                <a:schemeClr val="tx1">
                  <a:lumMod val="85000"/>
                  <a:lumOff val="15000"/>
                </a:schemeClr>
              </a:solidFill>
            </a:endParaRPr>
          </a:p>
        </p:txBody>
      </p:sp>
    </p:spTree>
    <p:extLst>
      <p:ext uri="{BB962C8B-B14F-4D97-AF65-F5344CB8AC3E}">
        <p14:creationId xmlns:p14="http://schemas.microsoft.com/office/powerpoint/2010/main" val="391278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22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329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58900"/>
            <a:ext cx="40798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58900"/>
            <a:ext cx="40814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23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39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140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CCB1B5-2B1C-0449-9FC2-23AED67FFA08}"/>
              </a:ext>
            </a:extLst>
          </p:cNvPr>
          <p:cNvGraphicFramePr>
            <a:graphicFrameLocks noChangeAspect="1"/>
          </p:cNvGraphicFramePr>
          <p:nvPr userDrawn="1">
            <p:custDataLst>
              <p:tags r:id="rId9"/>
            </p:custDataLst>
            <p:extLst>
              <p:ext uri="{D42A27DB-BD31-4B8C-83A1-F6EECF244321}">
                <p14:modId xmlns:p14="http://schemas.microsoft.com/office/powerpoint/2010/main" val="2461262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 name="think-cell Slide" r:id="rId11" imgW="7772400" imgH="10058400" progId="TCLayout.ActiveDocument.1">
                  <p:embed/>
                </p:oleObj>
              </mc:Choice>
              <mc:Fallback>
                <p:oleObj name="think-cell Slide" r:id="rId11" imgW="7772400" imgH="1005840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2527EF4-CB7D-194A-9AA1-323EC2B2B4F7}"/>
              </a:ext>
            </a:extLst>
          </p:cNvPr>
          <p:cNvSpPr/>
          <p:nvPr userDrawn="1">
            <p:custDataLst>
              <p:tags r:id="rId10"/>
            </p:custDataLst>
          </p:nvPr>
        </p:nvSpPr>
        <p:spPr bwMode="auto">
          <a:xfrm>
            <a:off x="-12990" y="0"/>
            <a:ext cx="184731" cy="461665"/>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ahoma" panose="020B0604030504040204" pitchFamily="34" charset="0"/>
              <a:ea typeface="ＭＳ Ｐゴシック" panose="020B0600070205080204" pitchFamily="34" charset="-128"/>
              <a:sym typeface="Tahoma" panose="020B0604030504040204" pitchFamily="34" charset="0"/>
            </a:endParaRPr>
          </a:p>
        </p:txBody>
      </p:sp>
      <p:sp>
        <p:nvSpPr>
          <p:cNvPr id="1026" name="Rectangle 2"/>
          <p:cNvSpPr>
            <a:spLocks noGrp="1" noChangeArrowheads="1"/>
          </p:cNvSpPr>
          <p:nvPr>
            <p:ph type="body" idx="1"/>
          </p:nvPr>
        </p:nvSpPr>
        <p:spPr bwMode="auto">
          <a:xfrm>
            <a:off x="414338" y="1358900"/>
            <a:ext cx="8313737" cy="5029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3"/>
          <p:cNvSpPr>
            <a:spLocks noChangeArrowheads="1"/>
          </p:cNvSpPr>
          <p:nvPr/>
        </p:nvSpPr>
        <p:spPr bwMode="auto">
          <a:xfrm>
            <a:off x="8197850" y="6510338"/>
            <a:ext cx="70961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a:latin typeface="Tahoma" charset="0"/>
            </a:endParaRPr>
          </a:p>
        </p:txBody>
      </p:sp>
      <p:sp>
        <p:nvSpPr>
          <p:cNvPr id="1028" name="Rectangle 4"/>
          <p:cNvSpPr>
            <a:spLocks noGrp="1" noChangeArrowheads="1"/>
          </p:cNvSpPr>
          <p:nvPr>
            <p:ph type="title"/>
          </p:nvPr>
        </p:nvSpPr>
        <p:spPr bwMode="auto">
          <a:xfrm>
            <a:off x="227013" y="104829"/>
            <a:ext cx="6240462" cy="7048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t>Click to edit Master title style</a:t>
            </a:r>
            <a:endParaRPr lang="en-US" dirty="0"/>
          </a:p>
        </p:txBody>
      </p:sp>
      <p:sp>
        <p:nvSpPr>
          <p:cNvPr id="427191" name="Text Box 183"/>
          <p:cNvSpPr txBox="1">
            <a:spLocks noChangeArrowheads="1"/>
          </p:cNvSpPr>
          <p:nvPr/>
        </p:nvSpPr>
        <p:spPr bwMode="auto">
          <a:xfrm>
            <a:off x="8577263" y="6569075"/>
            <a:ext cx="452437" cy="307975"/>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Helvetica" charset="0"/>
                <a:ea typeface="ＭＳ Ｐゴシック" charset="0"/>
                <a:cs typeface="ＭＳ Ｐゴシック" charset="0"/>
              </a:defRPr>
            </a:lvl1pPr>
            <a:lvl2pPr marL="37931725" indent="-37474525" eaLnBrk="0" hangingPunct="0">
              <a:defRPr sz="2400">
                <a:solidFill>
                  <a:schemeClr val="tx1"/>
                </a:solidFill>
                <a:latin typeface="Helvetica" charset="0"/>
                <a:ea typeface="ＭＳ Ｐゴシック" charset="0"/>
              </a:defRPr>
            </a:lvl2pPr>
            <a:lvl3pPr eaLnBrk="0" hangingPunct="0">
              <a:defRPr sz="2400">
                <a:solidFill>
                  <a:schemeClr val="tx1"/>
                </a:solidFill>
                <a:latin typeface="Helvetica" charset="0"/>
                <a:ea typeface="ＭＳ Ｐゴシック" charset="0"/>
              </a:defRPr>
            </a:lvl3pPr>
            <a:lvl4pPr eaLnBrk="0" hangingPunct="0">
              <a:defRPr sz="2400">
                <a:solidFill>
                  <a:schemeClr val="tx1"/>
                </a:solidFill>
                <a:latin typeface="Helvetica" charset="0"/>
                <a:ea typeface="ＭＳ Ｐゴシック" charset="0"/>
              </a:defRPr>
            </a:lvl4pPr>
            <a:lvl5pPr eaLnBrk="0" hangingPunct="0">
              <a:defRPr sz="2400">
                <a:solidFill>
                  <a:schemeClr val="tx1"/>
                </a:solidFill>
                <a:latin typeface="Helvetica" charset="0"/>
                <a:ea typeface="ＭＳ Ｐゴシック" charset="0"/>
              </a:defRPr>
            </a:lvl5pPr>
            <a:lvl6pPr marL="457200" eaLnBrk="0" fontAlgn="base" hangingPunct="0">
              <a:spcBef>
                <a:spcPct val="0"/>
              </a:spcBef>
              <a:spcAft>
                <a:spcPct val="0"/>
              </a:spcAft>
              <a:defRPr sz="2400">
                <a:solidFill>
                  <a:schemeClr val="tx1"/>
                </a:solidFill>
                <a:latin typeface="Helvetica" charset="0"/>
                <a:ea typeface="ＭＳ Ｐゴシック" charset="0"/>
              </a:defRPr>
            </a:lvl6pPr>
            <a:lvl7pPr marL="914400" eaLnBrk="0" fontAlgn="base" hangingPunct="0">
              <a:spcBef>
                <a:spcPct val="0"/>
              </a:spcBef>
              <a:spcAft>
                <a:spcPct val="0"/>
              </a:spcAft>
              <a:defRPr sz="2400">
                <a:solidFill>
                  <a:schemeClr val="tx1"/>
                </a:solidFill>
                <a:latin typeface="Helvetica" charset="0"/>
                <a:ea typeface="ＭＳ Ｐゴシック" charset="0"/>
              </a:defRPr>
            </a:lvl7pPr>
            <a:lvl8pPr marL="1371600" eaLnBrk="0" fontAlgn="base" hangingPunct="0">
              <a:spcBef>
                <a:spcPct val="0"/>
              </a:spcBef>
              <a:spcAft>
                <a:spcPct val="0"/>
              </a:spcAft>
              <a:defRPr sz="2400">
                <a:solidFill>
                  <a:schemeClr val="tx1"/>
                </a:solidFill>
                <a:latin typeface="Helvetica" charset="0"/>
                <a:ea typeface="ＭＳ Ｐゴシック" charset="0"/>
              </a:defRPr>
            </a:lvl8pPr>
            <a:lvl9pPr marL="1828800" eaLnBrk="0" fontAlgn="base" hangingPunct="0">
              <a:spcBef>
                <a:spcPct val="0"/>
              </a:spcBef>
              <a:spcAft>
                <a:spcPct val="0"/>
              </a:spcAft>
              <a:defRPr sz="2400">
                <a:solidFill>
                  <a:schemeClr val="tx1"/>
                </a:solidFill>
                <a:latin typeface="Helvetica" charset="0"/>
                <a:ea typeface="ＭＳ Ｐゴシック" charset="0"/>
              </a:defRPr>
            </a:lvl9pPr>
          </a:lstStyle>
          <a:p>
            <a:pPr>
              <a:defRPr/>
            </a:pPr>
            <a:fld id="{B038FF11-B546-5847-938A-55CE013EF92D}" type="slidenum">
              <a:rPr lang="en-US" sz="1400" smtClean="0">
                <a:latin typeface="Tahoma"/>
              </a:rPr>
              <a:pPr>
                <a:defRPr/>
              </a:pPr>
              <a:t>‹#›</a:t>
            </a:fld>
            <a:endParaRPr lang="en-US" sz="1400" dirty="0">
              <a:latin typeface="Tahoma"/>
            </a:endParaRPr>
          </a:p>
        </p:txBody>
      </p:sp>
      <p:pic>
        <p:nvPicPr>
          <p:cNvPr id="1030" name="Picture 1"/>
          <p:cNvPicPr>
            <a:picLocks noChangeAspect="1"/>
          </p:cNvPicPr>
          <p:nvPr/>
        </p:nvPicPr>
        <p:blipFill>
          <a:blip r:embed="rId13">
            <a:extLst>
              <a:ext uri="{28A0092B-C50C-407E-A947-70E740481C1C}">
                <a14:useLocalDpi xmlns:a14="http://schemas.microsoft.com/office/drawing/2010/main"/>
              </a:ext>
            </a:extLst>
          </a:blip>
          <a:stretch>
            <a:fillRect/>
          </a:stretch>
        </p:blipFill>
        <p:spPr bwMode="auto">
          <a:xfrm>
            <a:off x="7464256" y="44450"/>
            <a:ext cx="1269156" cy="79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1" r:id="rId1"/>
    <p:sldLayoutId id="2147483876" r:id="rId2"/>
    <p:sldLayoutId id="2147483877" r:id="rId3"/>
    <p:sldLayoutId id="2147483878" r:id="rId4"/>
    <p:sldLayoutId id="2147483879" r:id="rId5"/>
    <p:sldLayoutId id="2147483880" r:id="rId6"/>
  </p:sldLayoutIdLst>
  <p:txStyles>
    <p:titleStyle>
      <a:lvl1pPr algn="l" rtl="0" eaLnBrk="1" fontAlgn="base" hangingPunct="1">
        <a:lnSpc>
          <a:spcPct val="80000"/>
        </a:lnSpc>
        <a:spcBef>
          <a:spcPct val="0"/>
        </a:spcBef>
        <a:spcAft>
          <a:spcPct val="0"/>
        </a:spcAft>
        <a:defRPr sz="2800" b="1">
          <a:solidFill>
            <a:srgbClr val="0094C8"/>
          </a:solidFill>
          <a:latin typeface="Tahoma"/>
          <a:ea typeface="ＭＳ Ｐゴシック" pitchFamily="-107" charset="-128"/>
          <a:cs typeface="ＭＳ Ｐゴシック" pitchFamily="-107" charset="-128"/>
        </a:defRPr>
      </a:lvl1pPr>
      <a:lvl2pPr algn="l" rtl="0" eaLnBrk="1" fontAlgn="base" hangingPunct="1">
        <a:lnSpc>
          <a:spcPct val="80000"/>
        </a:lnSpc>
        <a:spcBef>
          <a:spcPct val="0"/>
        </a:spcBef>
        <a:spcAft>
          <a:spcPct val="0"/>
        </a:spcAft>
        <a:defRPr sz="2800" b="1">
          <a:solidFill>
            <a:srgbClr val="0E5A81"/>
          </a:solidFill>
          <a:latin typeface="Tahoma" charset="0"/>
          <a:ea typeface="ＭＳ Ｐゴシック" pitchFamily="-107" charset="-128"/>
          <a:cs typeface="ＭＳ Ｐゴシック" pitchFamily="-107" charset="-128"/>
        </a:defRPr>
      </a:lvl2pPr>
      <a:lvl3pPr algn="l" rtl="0" eaLnBrk="1" fontAlgn="base" hangingPunct="1">
        <a:lnSpc>
          <a:spcPct val="80000"/>
        </a:lnSpc>
        <a:spcBef>
          <a:spcPct val="0"/>
        </a:spcBef>
        <a:spcAft>
          <a:spcPct val="0"/>
        </a:spcAft>
        <a:defRPr sz="2800" b="1">
          <a:solidFill>
            <a:srgbClr val="0E5A81"/>
          </a:solidFill>
          <a:latin typeface="Tahoma" charset="0"/>
          <a:ea typeface="ＭＳ Ｐゴシック" pitchFamily="-107" charset="-128"/>
          <a:cs typeface="ＭＳ Ｐゴシック" pitchFamily="-107" charset="-128"/>
        </a:defRPr>
      </a:lvl3pPr>
      <a:lvl4pPr algn="l" rtl="0" eaLnBrk="1" fontAlgn="base" hangingPunct="1">
        <a:lnSpc>
          <a:spcPct val="80000"/>
        </a:lnSpc>
        <a:spcBef>
          <a:spcPct val="0"/>
        </a:spcBef>
        <a:spcAft>
          <a:spcPct val="0"/>
        </a:spcAft>
        <a:defRPr sz="2800" b="1">
          <a:solidFill>
            <a:srgbClr val="0E5A81"/>
          </a:solidFill>
          <a:latin typeface="Tahoma" charset="0"/>
          <a:ea typeface="ＭＳ Ｐゴシック" pitchFamily="-107" charset="-128"/>
          <a:cs typeface="ＭＳ Ｐゴシック" pitchFamily="-107" charset="-128"/>
        </a:defRPr>
      </a:lvl4pPr>
      <a:lvl5pPr algn="l" rtl="0" eaLnBrk="1" fontAlgn="base" hangingPunct="1">
        <a:lnSpc>
          <a:spcPct val="80000"/>
        </a:lnSpc>
        <a:spcBef>
          <a:spcPct val="0"/>
        </a:spcBef>
        <a:spcAft>
          <a:spcPct val="0"/>
        </a:spcAft>
        <a:defRPr sz="2800" b="1">
          <a:solidFill>
            <a:srgbClr val="0E5A81"/>
          </a:solidFill>
          <a:latin typeface="Tahoma" charset="0"/>
          <a:ea typeface="ＭＳ Ｐゴシック" pitchFamily="-107" charset="-128"/>
          <a:cs typeface="ＭＳ Ｐゴシック" pitchFamily="-107" charset="-128"/>
        </a:defRPr>
      </a:lvl5pPr>
      <a:lvl6pPr marL="457200" algn="l" rtl="0" eaLnBrk="1" fontAlgn="base" hangingPunct="1">
        <a:lnSpc>
          <a:spcPct val="80000"/>
        </a:lnSpc>
        <a:spcBef>
          <a:spcPct val="0"/>
        </a:spcBef>
        <a:spcAft>
          <a:spcPct val="0"/>
        </a:spcAft>
        <a:defRPr sz="2800" b="1">
          <a:solidFill>
            <a:srgbClr val="006023"/>
          </a:solidFill>
          <a:latin typeface="Helvetica" pitchFamily="-111" charset="0"/>
        </a:defRPr>
      </a:lvl6pPr>
      <a:lvl7pPr marL="914400" algn="l" rtl="0" eaLnBrk="1" fontAlgn="base" hangingPunct="1">
        <a:lnSpc>
          <a:spcPct val="80000"/>
        </a:lnSpc>
        <a:spcBef>
          <a:spcPct val="0"/>
        </a:spcBef>
        <a:spcAft>
          <a:spcPct val="0"/>
        </a:spcAft>
        <a:defRPr sz="2800" b="1">
          <a:solidFill>
            <a:srgbClr val="006023"/>
          </a:solidFill>
          <a:latin typeface="Helvetica" pitchFamily="-111" charset="0"/>
        </a:defRPr>
      </a:lvl7pPr>
      <a:lvl8pPr marL="1371600" algn="l" rtl="0" eaLnBrk="1" fontAlgn="base" hangingPunct="1">
        <a:lnSpc>
          <a:spcPct val="80000"/>
        </a:lnSpc>
        <a:spcBef>
          <a:spcPct val="0"/>
        </a:spcBef>
        <a:spcAft>
          <a:spcPct val="0"/>
        </a:spcAft>
        <a:defRPr sz="2800" b="1">
          <a:solidFill>
            <a:srgbClr val="006023"/>
          </a:solidFill>
          <a:latin typeface="Helvetica" pitchFamily="-111" charset="0"/>
        </a:defRPr>
      </a:lvl8pPr>
      <a:lvl9pPr marL="1828800" algn="l" rtl="0" eaLnBrk="1" fontAlgn="base" hangingPunct="1">
        <a:lnSpc>
          <a:spcPct val="80000"/>
        </a:lnSpc>
        <a:spcBef>
          <a:spcPct val="0"/>
        </a:spcBef>
        <a:spcAft>
          <a:spcPct val="0"/>
        </a:spcAft>
        <a:defRPr sz="2800" b="1">
          <a:solidFill>
            <a:srgbClr val="006023"/>
          </a:solidFill>
          <a:latin typeface="Helvetica" pitchFamily="-111" charset="0"/>
        </a:defRPr>
      </a:lvl9pPr>
    </p:titleStyle>
    <p:body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3.png"/><Relationship Id="rId4" Type="http://schemas.openxmlformats.org/officeDocument/2006/relationships/image" Target="../media/image12.tiff"/><Relationship Id="rId9" Type="http://schemas.openxmlformats.org/officeDocument/2006/relationships/image" Target="../media/image1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6" Type="http://schemas.openxmlformats.org/officeDocument/2006/relationships/tags" Target="../tags/tag28.xml"/><Relationship Id="rId21" Type="http://schemas.openxmlformats.org/officeDocument/2006/relationships/tags" Target="../tags/tag23.xml"/><Relationship Id="rId42" Type="http://schemas.openxmlformats.org/officeDocument/2006/relationships/tags" Target="../tags/tag44.xml"/><Relationship Id="rId47" Type="http://schemas.openxmlformats.org/officeDocument/2006/relationships/tags" Target="../tags/tag49.xml"/><Relationship Id="rId63" Type="http://schemas.openxmlformats.org/officeDocument/2006/relationships/tags" Target="../tags/tag65.xml"/><Relationship Id="rId68" Type="http://schemas.openxmlformats.org/officeDocument/2006/relationships/tags" Target="../tags/tag70.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66" Type="http://schemas.openxmlformats.org/officeDocument/2006/relationships/tags" Target="../tags/tag68.xml"/><Relationship Id="rId74" Type="http://schemas.openxmlformats.org/officeDocument/2006/relationships/oleObject" Target="../embeddings/oleObject2.bin"/><Relationship Id="rId5" Type="http://schemas.openxmlformats.org/officeDocument/2006/relationships/tags" Target="../tags/tag7.xml"/><Relationship Id="rId61" Type="http://schemas.openxmlformats.org/officeDocument/2006/relationships/tags" Target="../tags/tag63.xml"/><Relationship Id="rId19" Type="http://schemas.openxmlformats.org/officeDocument/2006/relationships/tags" Target="../tags/tag2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tags" Target="../tags/tag66.xml"/><Relationship Id="rId69" Type="http://schemas.openxmlformats.org/officeDocument/2006/relationships/tags" Target="../tags/tag71.xml"/><Relationship Id="rId8" Type="http://schemas.openxmlformats.org/officeDocument/2006/relationships/tags" Target="../tags/tag10.xml"/><Relationship Id="rId51" Type="http://schemas.openxmlformats.org/officeDocument/2006/relationships/tags" Target="../tags/tag53.xml"/><Relationship Id="rId72" Type="http://schemas.openxmlformats.org/officeDocument/2006/relationships/slideLayout" Target="../slideLayouts/slideLayout2.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67" Type="http://schemas.openxmlformats.org/officeDocument/2006/relationships/tags" Target="../tags/tag69.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tags" Target="../tags/tag64.xml"/><Relationship Id="rId70" Type="http://schemas.openxmlformats.org/officeDocument/2006/relationships/tags" Target="../tags/tag72.xml"/><Relationship Id="rId75"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tags" Target="../tags/tag67.xml"/><Relationship Id="rId73" Type="http://schemas.openxmlformats.org/officeDocument/2006/relationships/notesSlide" Target="../notesSlides/notesSlide9.xml"/><Relationship Id="rId4" Type="http://schemas.openxmlformats.org/officeDocument/2006/relationships/tags" Target="../tags/tag6.xml"/><Relationship Id="rId9" Type="http://schemas.openxmlformats.org/officeDocument/2006/relationships/tags" Target="../tags/tag11.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 Id="rId34" Type="http://schemas.openxmlformats.org/officeDocument/2006/relationships/tags" Target="../tags/tag36.xml"/><Relationship Id="rId50" Type="http://schemas.openxmlformats.org/officeDocument/2006/relationships/tags" Target="../tags/tag52.xml"/><Relationship Id="rId55" Type="http://schemas.openxmlformats.org/officeDocument/2006/relationships/tags" Target="../tags/tag57.xml"/><Relationship Id="rId7" Type="http://schemas.openxmlformats.org/officeDocument/2006/relationships/tags" Target="../tags/tag9.xml"/><Relationship Id="rId71" Type="http://schemas.openxmlformats.org/officeDocument/2006/relationships/tags" Target="../tags/tag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3"/>
          <p:cNvSpPr>
            <a:spLocks noGrp="1"/>
          </p:cNvSpPr>
          <p:nvPr>
            <p:ph type="subTitle" idx="1"/>
          </p:nvPr>
        </p:nvSpPr>
        <p:spPr>
          <a:xfrm>
            <a:off x="1043384" y="2676566"/>
            <a:ext cx="7300516" cy="1504867"/>
          </a:xfrm>
        </p:spPr>
        <p:txBody>
          <a:bodyPr/>
          <a:lstStyle/>
          <a:p>
            <a:pPr>
              <a:spcAft>
                <a:spcPts val="125"/>
              </a:spcAft>
            </a:pPr>
            <a:r>
              <a:rPr lang="en-US" sz="1600" b="0" dirty="0">
                <a:solidFill>
                  <a:schemeClr val="tx1"/>
                </a:solidFill>
                <a:latin typeface="Tahoma" charset="0"/>
                <a:ea typeface="ＭＳ Ｐゴシック" charset="0"/>
                <a:cs typeface="Tahoma" charset="0"/>
              </a:rPr>
              <a:t>Lead investigators: Steven Barrett, Jayant Sabnis, Raymond </a:t>
            </a:r>
            <a:r>
              <a:rPr lang="en-US" sz="1600" b="0" dirty="0" err="1">
                <a:solidFill>
                  <a:schemeClr val="tx1"/>
                </a:solidFill>
                <a:latin typeface="Tahoma" charset="0"/>
                <a:ea typeface="ＭＳ Ｐゴシック" charset="0"/>
                <a:cs typeface="Tahoma" charset="0"/>
              </a:rPr>
              <a:t>Speth</a:t>
            </a:r>
            <a:r>
              <a:rPr lang="en-US" sz="1600" b="0" dirty="0">
                <a:solidFill>
                  <a:schemeClr val="tx1"/>
                </a:solidFill>
                <a:latin typeface="Tahoma" charset="0"/>
                <a:ea typeface="ＭＳ Ｐゴシック" charset="0"/>
                <a:cs typeface="Tahoma" charset="0"/>
              </a:rPr>
              <a:t>, </a:t>
            </a:r>
            <a:r>
              <a:rPr lang="en-US" sz="1600" b="0" dirty="0" err="1">
                <a:solidFill>
                  <a:schemeClr val="tx1"/>
                </a:solidFill>
                <a:latin typeface="Tahoma" charset="0"/>
                <a:ea typeface="ＭＳ Ｐゴシック" charset="0"/>
                <a:cs typeface="Tahoma" charset="0"/>
              </a:rPr>
              <a:t>Choon</a:t>
            </a:r>
            <a:r>
              <a:rPr lang="en-US" sz="1600" b="0" dirty="0">
                <a:solidFill>
                  <a:schemeClr val="tx1"/>
                </a:solidFill>
                <a:latin typeface="Tahoma" charset="0"/>
                <a:ea typeface="ＭＳ Ｐゴシック" charset="0"/>
                <a:cs typeface="Tahoma" charset="0"/>
              </a:rPr>
              <a:t> Tan</a:t>
            </a:r>
          </a:p>
          <a:p>
            <a:pPr>
              <a:spcAft>
                <a:spcPts val="125"/>
              </a:spcAft>
            </a:pPr>
            <a:r>
              <a:rPr lang="en-US" sz="1600" b="0" dirty="0">
                <a:solidFill>
                  <a:schemeClr val="tx1"/>
                </a:solidFill>
                <a:latin typeface="Tahoma" charset="0"/>
                <a:ea typeface="ＭＳ Ｐゴシック" charset="0"/>
                <a:cs typeface="Tahoma" charset="0"/>
              </a:rPr>
              <a:t>Students: Prashanth Prakash, Laurens Voet</a:t>
            </a:r>
          </a:p>
          <a:p>
            <a:pPr>
              <a:spcAft>
                <a:spcPts val="125"/>
              </a:spcAft>
            </a:pPr>
            <a:r>
              <a:rPr lang="en-US" sz="1600" b="0" dirty="0">
                <a:solidFill>
                  <a:schemeClr val="tx1"/>
                </a:solidFill>
                <a:latin typeface="Tahoma" charset="0"/>
                <a:ea typeface="ＭＳ Ｐゴシック" charset="0"/>
                <a:cs typeface="Tahoma" charset="0"/>
              </a:rPr>
              <a:t>Project manager: Laszlo </a:t>
            </a:r>
            <a:r>
              <a:rPr lang="en-US" sz="1600" b="0" dirty="0" err="1">
                <a:solidFill>
                  <a:schemeClr val="tx1"/>
                </a:solidFill>
                <a:latin typeface="Tahoma" charset="0"/>
                <a:ea typeface="ＭＳ Ｐゴシック" charset="0"/>
                <a:cs typeface="Tahoma" charset="0"/>
              </a:rPr>
              <a:t>Windhoffer</a:t>
            </a:r>
            <a:r>
              <a:rPr lang="en-US" sz="1600" b="0" dirty="0">
                <a:solidFill>
                  <a:schemeClr val="tx1"/>
                </a:solidFill>
                <a:latin typeface="Tahoma" charset="0"/>
                <a:ea typeface="ＭＳ Ｐゴシック" charset="0"/>
                <a:cs typeface="Tahoma" charset="0"/>
              </a:rPr>
              <a:t>, FAA</a:t>
            </a: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a:p>
            <a:pPr>
              <a:buFont typeface="Helvetica CY" charset="0"/>
              <a:buNone/>
            </a:pPr>
            <a:endParaRPr lang="en-US" sz="1600" b="0" dirty="0">
              <a:solidFill>
                <a:schemeClr val="tx1"/>
              </a:solidFill>
              <a:latin typeface="Tahoma" charset="0"/>
              <a:ea typeface="ＭＳ Ｐゴシック" charset="0"/>
              <a:cs typeface="Tahoma" charset="0"/>
            </a:endParaRPr>
          </a:p>
        </p:txBody>
      </p:sp>
      <p:sp>
        <p:nvSpPr>
          <p:cNvPr id="429062" name="Rectangle 6"/>
          <p:cNvSpPr>
            <a:spLocks noGrp="1" noChangeArrowheads="1"/>
          </p:cNvSpPr>
          <p:nvPr>
            <p:ph type="ctrTitle"/>
          </p:nvPr>
        </p:nvSpPr>
        <p:spPr/>
        <p:txBody>
          <a:bodyPr/>
          <a:lstStyle/>
          <a:p>
            <a:pPr>
              <a:defRPr/>
            </a:pPr>
            <a:r>
              <a:rPr lang="en-US" sz="2400" dirty="0">
                <a:ea typeface="ＭＳ Ｐゴシック" charset="0"/>
                <a:cs typeface="Tahoma"/>
              </a:rPr>
              <a:t>Clean-sheet supersonic engine </a:t>
            </a:r>
            <a:br>
              <a:rPr lang="en-US" sz="2400" dirty="0">
                <a:ea typeface="ＭＳ Ｐゴシック" charset="0"/>
                <a:cs typeface="Tahoma"/>
              </a:rPr>
            </a:br>
            <a:r>
              <a:rPr lang="en-US" sz="2400" dirty="0">
                <a:ea typeface="ＭＳ Ｐゴシック" charset="0"/>
                <a:cs typeface="Tahoma"/>
              </a:rPr>
              <a:t>design and performance </a:t>
            </a:r>
            <a:br>
              <a:rPr lang="en-US" sz="2400" dirty="0">
                <a:ea typeface="ＭＳ Ｐゴシック" charset="0"/>
                <a:cs typeface="Tahoma"/>
              </a:rPr>
            </a:br>
            <a:r>
              <a:rPr lang="en-US" sz="1800" b="0" dirty="0">
                <a:ea typeface="ＭＳ Ｐゴシック" charset="0"/>
                <a:cs typeface="Tahoma"/>
              </a:rPr>
              <a:t>Project 47</a:t>
            </a:r>
            <a:endParaRPr lang="en-US" sz="3200" b="0" dirty="0">
              <a:ea typeface="ＭＳ Ｐゴシック" charset="0"/>
              <a:cs typeface="Tahoma"/>
            </a:endParaRPr>
          </a:p>
        </p:txBody>
      </p:sp>
      <p:sp>
        <p:nvSpPr>
          <p:cNvPr id="3075" name="TextBox 5"/>
          <p:cNvSpPr txBox="1">
            <a:spLocks noChangeArrowheads="1"/>
          </p:cNvSpPr>
          <p:nvPr/>
        </p:nvSpPr>
        <p:spPr bwMode="auto">
          <a:xfrm>
            <a:off x="3754123" y="3658213"/>
            <a:ext cx="18790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ctr" eaLnBrk="0" hangingPunct="0">
              <a:defRPr sz="2400">
                <a:solidFill>
                  <a:schemeClr val="tx1"/>
                </a:solidFill>
                <a:latin typeface="Helvetica" charset="0"/>
                <a:ea typeface="ＭＳ Ｐゴシック" charset="0"/>
                <a:cs typeface="ＭＳ Ｐゴシック" charset="0"/>
              </a:defRPr>
            </a:lvl1pPr>
            <a:lvl2pPr marL="742950" indent="-285750" algn="ctr" eaLnBrk="0" hangingPunct="0">
              <a:defRPr sz="2400">
                <a:solidFill>
                  <a:schemeClr val="tx1"/>
                </a:solidFill>
                <a:latin typeface="Helvetica" charset="0"/>
                <a:ea typeface="ＭＳ Ｐゴシック" charset="0"/>
              </a:defRPr>
            </a:lvl2pPr>
            <a:lvl3pPr marL="1143000" indent="-228600" algn="ctr" eaLnBrk="0" hangingPunct="0">
              <a:defRPr sz="2400">
                <a:solidFill>
                  <a:schemeClr val="tx1"/>
                </a:solidFill>
                <a:latin typeface="Helvetica" charset="0"/>
                <a:ea typeface="ＭＳ Ｐゴシック" charset="0"/>
              </a:defRPr>
            </a:lvl3pPr>
            <a:lvl4pPr marL="1600200" indent="-228600" algn="ctr" eaLnBrk="0" hangingPunct="0">
              <a:defRPr sz="2400">
                <a:solidFill>
                  <a:schemeClr val="tx1"/>
                </a:solidFill>
                <a:latin typeface="Helvetica" charset="0"/>
                <a:ea typeface="ＭＳ Ｐゴシック" charset="0"/>
              </a:defRPr>
            </a:lvl4pPr>
            <a:lvl5pPr marL="2057400" indent="-228600" algn="ctr" eaLnBrk="0" hangingPunct="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400" dirty="0">
                <a:latin typeface="Tahoma" charset="0"/>
                <a:cs typeface="Tahoma" charset="0"/>
              </a:rPr>
              <a:t>Oct 23, 2019</a:t>
            </a:r>
          </a:p>
          <a:p>
            <a:pPr eaLnBrk="1" hangingPunct="1"/>
            <a:r>
              <a:rPr lang="en-US" sz="1400" dirty="0">
                <a:latin typeface="Tahoma" charset="0"/>
                <a:cs typeface="Tahoma" charset="0"/>
              </a:rPr>
              <a:t>Washington D.C.</a:t>
            </a:r>
          </a:p>
        </p:txBody>
      </p:sp>
      <p:sp>
        <p:nvSpPr>
          <p:cNvPr id="3076" name="Rectangle 1027"/>
          <p:cNvSpPr>
            <a:spLocks noChangeArrowheads="1"/>
          </p:cNvSpPr>
          <p:nvPr/>
        </p:nvSpPr>
        <p:spPr bwMode="auto">
          <a:xfrm>
            <a:off x="409871" y="4311967"/>
            <a:ext cx="849206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a:spAutoFit/>
          </a:bodyPr>
          <a:lstStyle/>
          <a:p>
            <a:pPr algn="ctr"/>
            <a:r>
              <a:rPr lang="en-US" sz="900" dirty="0">
                <a:latin typeface="Tahoma" panose="020B0604030504040204" pitchFamily="34" charset="0"/>
                <a:ea typeface="Tahoma" panose="020B0604030504040204" pitchFamily="34" charset="0"/>
                <a:cs typeface="Tahoma" panose="020B0604030504040204" pitchFamily="34" charset="0"/>
              </a:rPr>
              <a:t>This research was funded by the U.S. Federal Aviation Administration Office of Environment and Energy through ASCENT, the FAA Center of Excellence for Alternative Jet Fuels and the Environment, project 47 through FAA Award Number 13-C-AJFE-MIT under the supervision of Laszlo </a:t>
            </a:r>
            <a:r>
              <a:rPr lang="en-US" sz="900" dirty="0" err="1">
                <a:latin typeface="Tahoma" panose="020B0604030504040204" pitchFamily="34" charset="0"/>
                <a:ea typeface="Tahoma" panose="020B0604030504040204" pitchFamily="34" charset="0"/>
                <a:cs typeface="Tahoma" panose="020B0604030504040204" pitchFamily="34" charset="0"/>
              </a:rPr>
              <a:t>Windhoffer</a:t>
            </a:r>
            <a:r>
              <a:rPr lang="en-US" sz="900" dirty="0">
                <a:latin typeface="Tahoma" panose="020B0604030504040204" pitchFamily="34" charset="0"/>
                <a:ea typeface="Tahoma" panose="020B0604030504040204" pitchFamily="34" charset="0"/>
                <a:cs typeface="Tahoma" panose="020B0604030504040204" pitchFamily="34" charset="0"/>
              </a:rPr>
              <a:t>. Any opinions, findings, conclusions or recommendations expressed in this material are those of the authors and do not necessarily reflect the views of the FAA.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D257-46D3-824F-BC5B-D5C237F3D0C4}"/>
              </a:ext>
            </a:extLst>
          </p:cNvPr>
          <p:cNvSpPr>
            <a:spLocks noGrp="1"/>
          </p:cNvSpPr>
          <p:nvPr>
            <p:ph type="title"/>
          </p:nvPr>
        </p:nvSpPr>
        <p:spPr/>
        <p:txBody>
          <a:bodyPr/>
          <a:lstStyle/>
          <a:p>
            <a:r>
              <a:rPr lang="en-US" dirty="0"/>
              <a:t>Using the common core in -7B</a:t>
            </a:r>
          </a:p>
        </p:txBody>
      </p:sp>
      <p:sp>
        <p:nvSpPr>
          <p:cNvPr id="3" name="Content Placeholder 2">
            <a:extLst>
              <a:ext uri="{FF2B5EF4-FFF2-40B4-BE49-F238E27FC236}">
                <a16:creationId xmlns:a16="http://schemas.microsoft.com/office/drawing/2014/main" id="{7C206F38-284D-6642-AEEA-3EB2233DD7AF}"/>
              </a:ext>
            </a:extLst>
          </p:cNvPr>
          <p:cNvSpPr>
            <a:spLocks noGrp="1"/>
          </p:cNvSpPr>
          <p:nvPr>
            <p:ph idx="1"/>
          </p:nvPr>
        </p:nvSpPr>
        <p:spPr>
          <a:xfrm>
            <a:off x="227014" y="1370189"/>
            <a:ext cx="8501062" cy="5029200"/>
          </a:xfrm>
        </p:spPr>
        <p:txBody>
          <a:bodyPr/>
          <a:lstStyle/>
          <a:p>
            <a:pPr marL="0" indent="0">
              <a:buNone/>
            </a:pPr>
            <a:r>
              <a:rPr lang="en-US" sz="2200" dirty="0"/>
              <a:t>Test accuracy of core model via comparison with CFM56-7B engine</a:t>
            </a:r>
          </a:p>
        </p:txBody>
      </p:sp>
      <p:pic>
        <p:nvPicPr>
          <p:cNvPr id="6" name="Picture 5">
            <a:extLst>
              <a:ext uri="{FF2B5EF4-FFF2-40B4-BE49-F238E27FC236}">
                <a16:creationId xmlns:a16="http://schemas.microsoft.com/office/drawing/2014/main" id="{EC8B6CA6-A8AB-1240-859D-80114B78E0F1}"/>
              </a:ext>
            </a:extLst>
          </p:cNvPr>
          <p:cNvPicPr>
            <a:picLocks noChangeAspect="1"/>
          </p:cNvPicPr>
          <p:nvPr/>
        </p:nvPicPr>
        <p:blipFill>
          <a:blip r:embed="rId3"/>
          <a:stretch>
            <a:fillRect/>
          </a:stretch>
        </p:blipFill>
        <p:spPr>
          <a:xfrm>
            <a:off x="1740245" y="2080185"/>
            <a:ext cx="5331698" cy="4572000"/>
          </a:xfrm>
          <a:prstGeom prst="rect">
            <a:avLst/>
          </a:prstGeom>
        </p:spPr>
      </p:pic>
      <p:sp>
        <p:nvSpPr>
          <p:cNvPr id="5" name="TextBox 4">
            <a:extLst>
              <a:ext uri="{FF2B5EF4-FFF2-40B4-BE49-F238E27FC236}">
                <a16:creationId xmlns:a16="http://schemas.microsoft.com/office/drawing/2014/main" id="{E902798C-4709-7B47-A421-C7397E1595EA}"/>
              </a:ext>
            </a:extLst>
          </p:cNvPr>
          <p:cNvSpPr txBox="1"/>
          <p:nvPr/>
        </p:nvSpPr>
        <p:spPr>
          <a:xfrm>
            <a:off x="4611576" y="5383182"/>
            <a:ext cx="2350132" cy="523220"/>
          </a:xfrm>
          <a:prstGeom prst="rect">
            <a:avLst/>
          </a:prstGeom>
          <a:noFill/>
        </p:spPr>
        <p:txBody>
          <a:bodyPr wrap="square" rtlCol="0">
            <a:spAutoFit/>
          </a:bodyPr>
          <a:lstStyle/>
          <a:p>
            <a:r>
              <a:rPr lang="en-US" sz="1400" dirty="0"/>
              <a:t>RMS error between NPSS model and EDB data = 3%</a:t>
            </a:r>
          </a:p>
        </p:txBody>
      </p:sp>
      <p:sp>
        <p:nvSpPr>
          <p:cNvPr id="7" name="TextBox 6">
            <a:extLst>
              <a:ext uri="{FF2B5EF4-FFF2-40B4-BE49-F238E27FC236}">
                <a16:creationId xmlns:a16="http://schemas.microsoft.com/office/drawing/2014/main" id="{08A9E80E-43EC-D04B-8211-490F356706E1}"/>
              </a:ext>
            </a:extLst>
          </p:cNvPr>
          <p:cNvSpPr txBox="1"/>
          <p:nvPr/>
        </p:nvSpPr>
        <p:spPr>
          <a:xfrm>
            <a:off x="7043804" y="2389316"/>
            <a:ext cx="2045918" cy="1600438"/>
          </a:xfrm>
          <a:prstGeom prst="rect">
            <a:avLst/>
          </a:prstGeom>
          <a:noFill/>
          <a:ln>
            <a:solidFill>
              <a:schemeClr val="bg2"/>
            </a:solidFill>
          </a:ln>
        </p:spPr>
        <p:txBody>
          <a:bodyPr wrap="square" rtlCol="0">
            <a:spAutoFit/>
          </a:bodyPr>
          <a:lstStyle/>
          <a:p>
            <a:r>
              <a:rPr lang="en-US" sz="1400" b="1" dirty="0"/>
              <a:t>EDB data uncertainty</a:t>
            </a:r>
            <a:r>
              <a:rPr lang="en-US" sz="1400" b="1" baseline="30000" dirty="0"/>
              <a:t>*</a:t>
            </a:r>
            <a:endParaRPr lang="en-US" sz="1400" b="1" dirty="0"/>
          </a:p>
          <a:p>
            <a:endParaRPr lang="en-US" sz="1400" dirty="0"/>
          </a:p>
          <a:p>
            <a:r>
              <a:rPr lang="en-US" sz="1400" dirty="0"/>
              <a:t>Fuel flow: ±2%</a:t>
            </a:r>
          </a:p>
          <a:p>
            <a:endParaRPr lang="en-US" sz="1400" dirty="0"/>
          </a:p>
          <a:p>
            <a:r>
              <a:rPr lang="en-US" sz="1400" dirty="0"/>
              <a:t>Engine thrust</a:t>
            </a:r>
            <a:r>
              <a:rPr lang="en-US" sz="1400" baseline="30000" dirty="0"/>
              <a:t>**</a:t>
            </a:r>
            <a:r>
              <a:rPr lang="en-US" sz="1400" dirty="0"/>
              <a:t>:</a:t>
            </a:r>
          </a:p>
          <a:p>
            <a:r>
              <a:rPr lang="en-US" sz="1400" dirty="0"/>
              <a:t>±1% at rated thrust</a:t>
            </a:r>
          </a:p>
          <a:p>
            <a:r>
              <a:rPr lang="en-US" sz="1400" dirty="0"/>
              <a:t>±5% at lowest setting</a:t>
            </a:r>
          </a:p>
        </p:txBody>
      </p:sp>
      <p:sp>
        <p:nvSpPr>
          <p:cNvPr id="8" name="TextBox 7">
            <a:extLst>
              <a:ext uri="{FF2B5EF4-FFF2-40B4-BE49-F238E27FC236}">
                <a16:creationId xmlns:a16="http://schemas.microsoft.com/office/drawing/2014/main" id="{8B4C6FA1-2139-3C4B-8BD9-1CB7A306400D}"/>
              </a:ext>
            </a:extLst>
          </p:cNvPr>
          <p:cNvSpPr txBox="1"/>
          <p:nvPr/>
        </p:nvSpPr>
        <p:spPr>
          <a:xfrm>
            <a:off x="7542157" y="5738521"/>
            <a:ext cx="1601843" cy="789960"/>
          </a:xfrm>
          <a:prstGeom prst="rect">
            <a:avLst/>
          </a:prstGeom>
          <a:noFill/>
        </p:spPr>
        <p:txBody>
          <a:bodyPr wrap="square" rtlCol="0">
            <a:spAutoFit/>
          </a:bodyPr>
          <a:lstStyle/>
          <a:p>
            <a:r>
              <a:rPr lang="en-US" sz="800" i="1" baseline="30000" dirty="0"/>
              <a:t>*</a:t>
            </a:r>
            <a:r>
              <a:rPr lang="en-US" sz="800" i="1" dirty="0"/>
              <a:t>Based on ICAO Annex 16, Vol 2, Attachment F to Appendix 3 </a:t>
            </a:r>
          </a:p>
          <a:p>
            <a:endParaRPr lang="en-US" sz="800" i="1" baseline="30000" dirty="0"/>
          </a:p>
          <a:p>
            <a:r>
              <a:rPr lang="en-US" sz="800" i="1" baseline="30000" dirty="0"/>
              <a:t>**</a:t>
            </a:r>
            <a:r>
              <a:rPr lang="en-US" sz="800" i="1" dirty="0"/>
              <a:t>Linear variation between take-off power and minimum thrust used in test</a:t>
            </a:r>
            <a:endParaRPr lang="en-US" sz="800" i="1" baseline="30000" dirty="0"/>
          </a:p>
        </p:txBody>
      </p:sp>
      <p:sp>
        <p:nvSpPr>
          <p:cNvPr id="9" name="TextBox 8">
            <a:extLst>
              <a:ext uri="{FF2B5EF4-FFF2-40B4-BE49-F238E27FC236}">
                <a16:creationId xmlns:a16="http://schemas.microsoft.com/office/drawing/2014/main" id="{D3C5609D-50E3-CE44-98EF-DA3C27195DDF}"/>
              </a:ext>
            </a:extLst>
          </p:cNvPr>
          <p:cNvSpPr txBox="1"/>
          <p:nvPr/>
        </p:nvSpPr>
        <p:spPr>
          <a:xfrm>
            <a:off x="116946" y="5082936"/>
            <a:ext cx="1684866" cy="1123712"/>
          </a:xfrm>
          <a:prstGeom prst="roundRect">
            <a:avLst/>
          </a:prstGeom>
          <a:solidFill>
            <a:schemeClr val="accent5">
              <a:lumMod val="9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t>Match (RMS error ~ 3%) with CFM56-7B suggests good representation of the common core</a:t>
            </a:r>
          </a:p>
        </p:txBody>
      </p:sp>
    </p:spTree>
    <p:extLst>
      <p:ext uri="{BB962C8B-B14F-4D97-AF65-F5344CB8AC3E}">
        <p14:creationId xmlns:p14="http://schemas.microsoft.com/office/powerpoint/2010/main" val="57629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4564-DC69-0D40-BF44-CB01B22049B7}"/>
              </a:ext>
            </a:extLst>
          </p:cNvPr>
          <p:cNvSpPr>
            <a:spLocks noGrp="1"/>
          </p:cNvSpPr>
          <p:nvPr>
            <p:ph type="title"/>
          </p:nvPr>
        </p:nvSpPr>
        <p:spPr>
          <a:xfrm>
            <a:off x="227013" y="104829"/>
            <a:ext cx="6736820" cy="704850"/>
          </a:xfrm>
        </p:spPr>
        <p:txBody>
          <a:bodyPr/>
          <a:lstStyle/>
          <a:p>
            <a:r>
              <a:rPr lang="en-US" dirty="0"/>
              <a:t>Combustor modeling using Cantera</a:t>
            </a:r>
          </a:p>
        </p:txBody>
      </p:sp>
      <p:sp>
        <p:nvSpPr>
          <p:cNvPr id="3" name="Content Placeholder 2">
            <a:extLst>
              <a:ext uri="{FF2B5EF4-FFF2-40B4-BE49-F238E27FC236}">
                <a16:creationId xmlns:a16="http://schemas.microsoft.com/office/drawing/2014/main" id="{D6AF2273-129B-5648-B339-64D4244A9A87}"/>
              </a:ext>
            </a:extLst>
          </p:cNvPr>
          <p:cNvSpPr>
            <a:spLocks noGrp="1"/>
          </p:cNvSpPr>
          <p:nvPr>
            <p:ph idx="1"/>
          </p:nvPr>
        </p:nvSpPr>
        <p:spPr>
          <a:xfrm>
            <a:off x="414338" y="1219563"/>
            <a:ext cx="8313737" cy="5029200"/>
          </a:xfrm>
        </p:spPr>
        <p:txBody>
          <a:bodyPr/>
          <a:lstStyle/>
          <a:p>
            <a:r>
              <a:rPr lang="en-US" sz="2000" dirty="0"/>
              <a:t>Combustor emissions impacted by flow physics as well as chemistry</a:t>
            </a:r>
            <a:endParaRPr lang="en-US" sz="1800" dirty="0"/>
          </a:p>
          <a:p>
            <a:r>
              <a:rPr lang="en-US" sz="1800" dirty="0"/>
              <a:t>Combustor inlet conditions (temperature, pressure) and mass flow rates of fuel, primary, secondary and dilution air calculated using the NPSS engine model</a:t>
            </a:r>
          </a:p>
          <a:p>
            <a:r>
              <a:rPr lang="en-US" sz="1800" dirty="0"/>
              <a:t>Build a model of a gas turbine combustor that captures sufficient flow physics (primary zone mixing, secondary and dilution jets) to predict the NO</a:t>
            </a:r>
            <a:r>
              <a:rPr lang="en-US" sz="1800" baseline="-25000" dirty="0"/>
              <a:t>x</a:t>
            </a:r>
            <a:r>
              <a:rPr lang="en-US" sz="1800" dirty="0"/>
              <a:t>, CO and soot emissions</a:t>
            </a:r>
          </a:p>
          <a:p>
            <a:r>
              <a:rPr lang="en-US" sz="1800" dirty="0"/>
              <a:t>Use Cantera to do thermodynamic and chemical kinetics calculations</a:t>
            </a:r>
          </a:p>
          <a:p>
            <a:r>
              <a:rPr lang="en-US" sz="1800" dirty="0"/>
              <a:t>Quantify NO</a:t>
            </a:r>
            <a:r>
              <a:rPr lang="en-US" sz="1800" baseline="-25000" dirty="0"/>
              <a:t>x</a:t>
            </a:r>
            <a:r>
              <a:rPr lang="en-US" sz="1800" dirty="0"/>
              <a:t>,</a:t>
            </a:r>
            <a:r>
              <a:rPr lang="en-US" sz="1800" baseline="-25000" dirty="0"/>
              <a:t> </a:t>
            </a:r>
            <a:r>
              <a:rPr lang="en-US" sz="1800" dirty="0"/>
              <a:t>CO and soot at design point, LTO cycle and other off-design conditions</a:t>
            </a:r>
            <a:endParaRPr lang="en-US" sz="1600" dirty="0"/>
          </a:p>
          <a:p>
            <a:pPr marL="2178050" lvl="4" indent="-342900">
              <a:buFont typeface="Arial" panose="020B0604020202020204" pitchFamily="34" charset="0"/>
              <a:buChar char="•"/>
            </a:pPr>
            <a:endParaRPr lang="en-US" sz="700" dirty="0"/>
          </a:p>
          <a:p>
            <a:endParaRPr lang="en-US" sz="2000" dirty="0"/>
          </a:p>
          <a:p>
            <a:endParaRPr lang="en-US" sz="2000" dirty="0"/>
          </a:p>
          <a:p>
            <a:endParaRPr lang="en-US" sz="2000" dirty="0"/>
          </a:p>
        </p:txBody>
      </p:sp>
      <p:grpSp>
        <p:nvGrpSpPr>
          <p:cNvPr id="36" name="Group 35">
            <a:extLst>
              <a:ext uri="{FF2B5EF4-FFF2-40B4-BE49-F238E27FC236}">
                <a16:creationId xmlns:a16="http://schemas.microsoft.com/office/drawing/2014/main" id="{EBE0B885-AAE5-524C-A782-441435C58CE0}"/>
              </a:ext>
            </a:extLst>
          </p:cNvPr>
          <p:cNvGrpSpPr/>
          <p:nvPr/>
        </p:nvGrpSpPr>
        <p:grpSpPr>
          <a:xfrm>
            <a:off x="2594736" y="4898711"/>
            <a:ext cx="4150501" cy="1440582"/>
            <a:chOff x="1121719" y="4604150"/>
            <a:chExt cx="5444770" cy="1970093"/>
          </a:xfrm>
        </p:grpSpPr>
        <p:cxnSp>
          <p:nvCxnSpPr>
            <p:cNvPr id="33" name="Straight Connector 32">
              <a:extLst>
                <a:ext uri="{FF2B5EF4-FFF2-40B4-BE49-F238E27FC236}">
                  <a16:creationId xmlns:a16="http://schemas.microsoft.com/office/drawing/2014/main" id="{6589F5B6-C9FA-174B-8B8F-05B261651C33}"/>
                </a:ext>
              </a:extLst>
            </p:cNvPr>
            <p:cNvCxnSpPr>
              <a:cxnSpLocks/>
            </p:cNvCxnSpPr>
            <p:nvPr/>
          </p:nvCxnSpPr>
          <p:spPr bwMode="auto">
            <a:xfrm>
              <a:off x="5167901" y="5338745"/>
              <a:ext cx="739739" cy="0"/>
            </a:xfrm>
            <a:prstGeom prst="line">
              <a:avLst/>
            </a:prstGeom>
            <a:solidFill>
              <a:schemeClr val="accent1"/>
            </a:solidFill>
            <a:ln w="76200" cap="flat" cmpd="sng" algn="ctr">
              <a:solidFill>
                <a:srgbClr val="FF0000"/>
              </a:solidFill>
              <a:prstDash val="solid"/>
              <a:round/>
              <a:headEnd type="none" w="sm" len="sm"/>
              <a:tailEnd type="none" w="med" len="sm"/>
            </a:ln>
            <a:effectLst/>
          </p:spPr>
        </p:cxnSp>
        <p:grpSp>
          <p:nvGrpSpPr>
            <p:cNvPr id="26" name="Group 25">
              <a:extLst>
                <a:ext uri="{FF2B5EF4-FFF2-40B4-BE49-F238E27FC236}">
                  <a16:creationId xmlns:a16="http://schemas.microsoft.com/office/drawing/2014/main" id="{ECF9BD12-B00D-4B47-840C-FB3216F4D96E}"/>
                </a:ext>
              </a:extLst>
            </p:cNvPr>
            <p:cNvGrpSpPr/>
            <p:nvPr/>
          </p:nvGrpSpPr>
          <p:grpSpPr>
            <a:xfrm>
              <a:off x="3144212" y="5044084"/>
              <a:ext cx="468302" cy="461989"/>
              <a:chOff x="4309859" y="4416704"/>
              <a:chExt cx="550898" cy="543471"/>
            </a:xfrm>
          </p:grpSpPr>
          <p:sp>
            <p:nvSpPr>
              <p:cNvPr id="15" name="Oval 14">
                <a:extLst>
                  <a:ext uri="{FF2B5EF4-FFF2-40B4-BE49-F238E27FC236}">
                    <a16:creationId xmlns:a16="http://schemas.microsoft.com/office/drawing/2014/main" id="{475E49CF-207C-214D-BDC9-5AB56BD67C76}"/>
                  </a:ext>
                </a:extLst>
              </p:cNvPr>
              <p:cNvSpPr/>
              <p:nvPr/>
            </p:nvSpPr>
            <p:spPr bwMode="auto">
              <a:xfrm>
                <a:off x="4382047" y="4483769"/>
                <a:ext cx="425773" cy="404217"/>
              </a:xfrm>
              <a:prstGeom prst="ellipse">
                <a:avLst/>
              </a:prstGeom>
              <a:noFill/>
              <a:ln w="28575"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7" name="Chevron 16">
                <a:extLst>
                  <a:ext uri="{FF2B5EF4-FFF2-40B4-BE49-F238E27FC236}">
                    <a16:creationId xmlns:a16="http://schemas.microsoft.com/office/drawing/2014/main" id="{EC1CAF5A-DA92-2649-93A3-8E9BF0C91B9A}"/>
                  </a:ext>
                </a:extLst>
              </p:cNvPr>
              <p:cNvSpPr/>
              <p:nvPr/>
            </p:nvSpPr>
            <p:spPr bwMode="auto">
              <a:xfrm rot="5400000">
                <a:off x="4727997" y="4567557"/>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8" name="Chevron 17">
                <a:extLst>
                  <a:ext uri="{FF2B5EF4-FFF2-40B4-BE49-F238E27FC236}">
                    <a16:creationId xmlns:a16="http://schemas.microsoft.com/office/drawing/2014/main" id="{AF6151E9-1496-614A-8FA0-A1A6D915567C}"/>
                  </a:ext>
                </a:extLst>
              </p:cNvPr>
              <p:cNvSpPr/>
              <p:nvPr/>
            </p:nvSpPr>
            <p:spPr bwMode="auto">
              <a:xfrm rot="10800000">
                <a:off x="4571206" y="4815797"/>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9" name="Chevron 18">
                <a:extLst>
                  <a:ext uri="{FF2B5EF4-FFF2-40B4-BE49-F238E27FC236}">
                    <a16:creationId xmlns:a16="http://schemas.microsoft.com/office/drawing/2014/main" id="{4ABE7229-89F6-A64E-A8CB-99F4BB820B77}"/>
                  </a:ext>
                </a:extLst>
              </p:cNvPr>
              <p:cNvSpPr/>
              <p:nvPr/>
            </p:nvSpPr>
            <p:spPr bwMode="auto">
              <a:xfrm rot="16200000">
                <a:off x="4321477" y="4628127"/>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0" name="Chevron 19">
                <a:extLst>
                  <a:ext uri="{FF2B5EF4-FFF2-40B4-BE49-F238E27FC236}">
                    <a16:creationId xmlns:a16="http://schemas.microsoft.com/office/drawing/2014/main" id="{D6FC96F4-A09C-2246-B173-E513348C6D06}"/>
                  </a:ext>
                </a:extLst>
              </p:cNvPr>
              <p:cNvSpPr/>
              <p:nvPr/>
            </p:nvSpPr>
            <p:spPr bwMode="auto">
              <a:xfrm>
                <a:off x="4524737" y="4416704"/>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grpSp>
        <p:grpSp>
          <p:nvGrpSpPr>
            <p:cNvPr id="27" name="Group 26">
              <a:extLst>
                <a:ext uri="{FF2B5EF4-FFF2-40B4-BE49-F238E27FC236}">
                  <a16:creationId xmlns:a16="http://schemas.microsoft.com/office/drawing/2014/main" id="{4D338F99-046D-684B-A78B-8AC34684A87C}"/>
                </a:ext>
              </a:extLst>
            </p:cNvPr>
            <p:cNvGrpSpPr/>
            <p:nvPr/>
          </p:nvGrpSpPr>
          <p:grpSpPr>
            <a:xfrm>
              <a:off x="3173231" y="5533334"/>
              <a:ext cx="475714" cy="452680"/>
              <a:chOff x="4360803" y="5025850"/>
              <a:chExt cx="550898" cy="543470"/>
            </a:xfrm>
          </p:grpSpPr>
          <p:sp>
            <p:nvSpPr>
              <p:cNvPr id="21" name="Oval 20">
                <a:extLst>
                  <a:ext uri="{FF2B5EF4-FFF2-40B4-BE49-F238E27FC236}">
                    <a16:creationId xmlns:a16="http://schemas.microsoft.com/office/drawing/2014/main" id="{9B424BB0-6C4C-8449-B7DA-87D8F1064C7F}"/>
                  </a:ext>
                </a:extLst>
              </p:cNvPr>
              <p:cNvSpPr/>
              <p:nvPr/>
            </p:nvSpPr>
            <p:spPr bwMode="auto">
              <a:xfrm flipH="1" flipV="1">
                <a:off x="4432991" y="5092915"/>
                <a:ext cx="425773" cy="404217"/>
              </a:xfrm>
              <a:prstGeom prst="ellipse">
                <a:avLst/>
              </a:prstGeom>
              <a:noFill/>
              <a:ln w="28575"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2" name="Chevron 21">
                <a:extLst>
                  <a:ext uri="{FF2B5EF4-FFF2-40B4-BE49-F238E27FC236}">
                    <a16:creationId xmlns:a16="http://schemas.microsoft.com/office/drawing/2014/main" id="{FD19A931-71BA-0744-A53A-35319B6E0D6F}"/>
                  </a:ext>
                </a:extLst>
              </p:cNvPr>
              <p:cNvSpPr/>
              <p:nvPr/>
            </p:nvSpPr>
            <p:spPr bwMode="auto">
              <a:xfrm rot="5400000" flipH="1" flipV="1">
                <a:off x="4778941" y="5176703"/>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3" name="Chevron 22">
                <a:extLst>
                  <a:ext uri="{FF2B5EF4-FFF2-40B4-BE49-F238E27FC236}">
                    <a16:creationId xmlns:a16="http://schemas.microsoft.com/office/drawing/2014/main" id="{582FAB65-7A96-3A48-9B2E-3D52913E915D}"/>
                  </a:ext>
                </a:extLst>
              </p:cNvPr>
              <p:cNvSpPr/>
              <p:nvPr/>
            </p:nvSpPr>
            <p:spPr bwMode="auto">
              <a:xfrm rot="10800000" flipH="1" flipV="1">
                <a:off x="4622149" y="5424942"/>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4" name="Chevron 23">
                <a:extLst>
                  <a:ext uri="{FF2B5EF4-FFF2-40B4-BE49-F238E27FC236}">
                    <a16:creationId xmlns:a16="http://schemas.microsoft.com/office/drawing/2014/main" id="{097800AF-47C4-6E48-AAE2-2220C015DD67}"/>
                  </a:ext>
                </a:extLst>
              </p:cNvPr>
              <p:cNvSpPr/>
              <p:nvPr/>
            </p:nvSpPr>
            <p:spPr bwMode="auto">
              <a:xfrm rot="16200000" flipH="1" flipV="1">
                <a:off x="4372421" y="5237273"/>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5" name="Chevron 24">
                <a:extLst>
                  <a:ext uri="{FF2B5EF4-FFF2-40B4-BE49-F238E27FC236}">
                    <a16:creationId xmlns:a16="http://schemas.microsoft.com/office/drawing/2014/main" id="{AD938311-2290-F644-85D8-3533529CB3D4}"/>
                  </a:ext>
                </a:extLst>
              </p:cNvPr>
              <p:cNvSpPr/>
              <p:nvPr/>
            </p:nvSpPr>
            <p:spPr bwMode="auto">
              <a:xfrm flipH="1" flipV="1">
                <a:off x="4575681" y="5025850"/>
                <a:ext cx="121141" cy="144378"/>
              </a:xfrm>
              <a:prstGeom prst="chevron">
                <a:avLst/>
              </a:prstGeom>
              <a:solidFill>
                <a:srgbClr val="FF0000"/>
              </a:solidFill>
              <a:ln w="12700" cap="flat" cmpd="sng" algn="ctr">
                <a:solidFill>
                  <a:srgbClr val="FF0000"/>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grpSp>
        <p:pic>
          <p:nvPicPr>
            <p:cNvPr id="31" name="Picture 30">
              <a:extLst>
                <a:ext uri="{FF2B5EF4-FFF2-40B4-BE49-F238E27FC236}">
                  <a16:creationId xmlns:a16="http://schemas.microsoft.com/office/drawing/2014/main" id="{0547EDB4-31F7-D345-9E40-5EFE5307014B}"/>
                </a:ext>
              </a:extLst>
            </p:cNvPr>
            <p:cNvPicPr>
              <a:picLocks noChangeAspect="1"/>
            </p:cNvPicPr>
            <p:nvPr/>
          </p:nvPicPr>
          <p:blipFill>
            <a:blip r:embed="rId2"/>
            <a:stretch>
              <a:fillRect/>
            </a:stretch>
          </p:blipFill>
          <p:spPr>
            <a:xfrm>
              <a:off x="1121719" y="4604150"/>
              <a:ext cx="5444770" cy="1970093"/>
            </a:xfrm>
            <a:prstGeom prst="rect">
              <a:avLst/>
            </a:prstGeom>
          </p:spPr>
        </p:pic>
      </p:grpSp>
    </p:spTree>
    <p:extLst>
      <p:ext uri="{BB962C8B-B14F-4D97-AF65-F5344CB8AC3E}">
        <p14:creationId xmlns:p14="http://schemas.microsoft.com/office/powerpoint/2010/main" val="344611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6E79-104A-3241-B8DF-D5AEE41CEDC8}"/>
              </a:ext>
            </a:extLst>
          </p:cNvPr>
          <p:cNvSpPr>
            <a:spLocks noGrp="1"/>
          </p:cNvSpPr>
          <p:nvPr>
            <p:ph type="title"/>
          </p:nvPr>
        </p:nvSpPr>
        <p:spPr>
          <a:xfrm>
            <a:off x="227013" y="104829"/>
            <a:ext cx="6635260" cy="704850"/>
          </a:xfrm>
        </p:spPr>
        <p:txBody>
          <a:bodyPr/>
          <a:lstStyle/>
          <a:p>
            <a:r>
              <a:rPr lang="en-US" dirty="0"/>
              <a:t>Approach for combustor modeling </a:t>
            </a:r>
          </a:p>
        </p:txBody>
      </p:sp>
      <p:pic>
        <p:nvPicPr>
          <p:cNvPr id="5" name="Picture 4">
            <a:extLst>
              <a:ext uri="{FF2B5EF4-FFF2-40B4-BE49-F238E27FC236}">
                <a16:creationId xmlns:a16="http://schemas.microsoft.com/office/drawing/2014/main" id="{3E4F07D3-1A89-9F4B-97D6-B18A3E79EAF8}"/>
              </a:ext>
            </a:extLst>
          </p:cNvPr>
          <p:cNvPicPr>
            <a:picLocks noChangeAspect="1"/>
          </p:cNvPicPr>
          <p:nvPr/>
        </p:nvPicPr>
        <p:blipFill>
          <a:blip r:embed="rId3"/>
          <a:stretch>
            <a:fillRect/>
          </a:stretch>
        </p:blipFill>
        <p:spPr>
          <a:xfrm>
            <a:off x="-203257" y="736571"/>
            <a:ext cx="8458200" cy="41148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7DE7A8-BC52-6044-822A-253486E1C284}"/>
                  </a:ext>
                </a:extLst>
              </p:cNvPr>
              <p:cNvSpPr txBox="1"/>
              <p:nvPr/>
            </p:nvSpPr>
            <p:spPr>
              <a:xfrm>
                <a:off x="5287796" y="3909992"/>
                <a:ext cx="3900298" cy="2313839"/>
              </a:xfrm>
              <a:prstGeom prst="rect">
                <a:avLst/>
              </a:prstGeom>
              <a:noFill/>
            </p:spPr>
            <p:txBody>
              <a:bodyPr wrap="none" rtlCol="0">
                <a:spAutoFit/>
              </a:bodyPr>
              <a:lstStyle/>
              <a:p>
                <a:r>
                  <a:rPr lang="en-US" sz="1800" dirty="0"/>
                  <a:t>Model parameters</a:t>
                </a:r>
              </a:p>
              <a:p>
                <a:pPr marL="285750" indent="-285750">
                  <a:buFont typeface="Arial" panose="020B0604020202020204" pitchFamily="34" charset="0"/>
                  <a:buChar char="•"/>
                </a:pPr>
                <a:r>
                  <a:rPr lang="en-US" sz="1400" dirty="0"/>
                  <a:t>Primary zone mean eq. ratio: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𝜙</m:t>
                        </m:r>
                      </m:e>
                      <m:sub>
                        <m:r>
                          <a:rPr lang="en-US" sz="1400" b="0" i="1" smtClean="0">
                            <a:latin typeface="Cambria Math" panose="02040503050406030204" pitchFamily="18" charset="0"/>
                          </a:rPr>
                          <m:t>𝑃𝑍</m:t>
                        </m:r>
                        <m:r>
                          <a:rPr lang="en-US" sz="1400" b="0" i="1" smtClean="0">
                            <a:latin typeface="Cambria Math" panose="02040503050406030204" pitchFamily="18" charset="0"/>
                          </a:rPr>
                          <m:t>,</m:t>
                        </m:r>
                        <m:r>
                          <a:rPr lang="en-US" sz="1400" b="0" i="1" smtClean="0">
                            <a:latin typeface="Cambria Math" panose="02040503050406030204" pitchFamily="18" charset="0"/>
                          </a:rPr>
                          <m:t>𝑑𝑒𝑠</m:t>
                        </m:r>
                      </m:sub>
                    </m:sSub>
                  </m:oMath>
                </a14:m>
                <a:endParaRPr lang="en-US" sz="1400" b="0" dirty="0"/>
              </a:p>
              <a:p>
                <a:pPr marL="285750" indent="-285750">
                  <a:buFont typeface="Arial" panose="020B0604020202020204" pitchFamily="34" charset="0"/>
                  <a:buChar char="•"/>
                </a:pPr>
                <a:r>
                  <a:rPr lang="en-US" sz="1400" dirty="0"/>
                  <a:t>Primary zone variance of eq. ratio: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𝑃𝑍</m:t>
                        </m:r>
                        <m:r>
                          <a:rPr lang="en-US" sz="1400" b="0" i="1" smtClean="0">
                            <a:latin typeface="Cambria Math" panose="02040503050406030204" pitchFamily="18" charset="0"/>
                          </a:rPr>
                          <m:t>,</m:t>
                        </m:r>
                        <m:r>
                          <a:rPr lang="en-US" sz="1400" b="0" i="1" smtClean="0">
                            <a:latin typeface="Cambria Math" panose="02040503050406030204" pitchFamily="18" charset="0"/>
                          </a:rPr>
                          <m:t>𝑑𝑒𝑠</m:t>
                        </m:r>
                      </m:sub>
                    </m:sSub>
                  </m:oMath>
                </a14:m>
                <a:endParaRPr lang="en-US" sz="1400" b="0" dirty="0"/>
              </a:p>
              <a:p>
                <a:pPr marL="285750" indent="-285750">
                  <a:buFont typeface="Arial" panose="020B0604020202020204" pitchFamily="34" charset="0"/>
                  <a:buChar char="•"/>
                </a:pPr>
                <a:r>
                  <a:rPr lang="en-US" sz="1400" dirty="0"/>
                  <a:t>Primary zone reactors: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𝑃𝑍</m:t>
                        </m:r>
                      </m:sub>
                    </m:sSub>
                  </m:oMath>
                </a14:m>
                <a:endParaRPr lang="en-US" sz="1400" dirty="0"/>
              </a:p>
              <a:p>
                <a:pPr marL="285750" indent="-285750">
                  <a:buFont typeface="Arial" panose="020B0604020202020204" pitchFamily="34" charset="0"/>
                  <a:buChar char="•"/>
                </a:pPr>
                <a:r>
                  <a:rPr lang="en-US" sz="1400" dirty="0"/>
                  <a:t>Secondary zone eq. ratio: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𝜙</m:t>
                        </m:r>
                      </m:e>
                      <m:sub>
                        <m:r>
                          <a:rPr lang="en-US" sz="1400" b="0" i="1" smtClean="0">
                            <a:latin typeface="Cambria Math" panose="02040503050406030204" pitchFamily="18" charset="0"/>
                          </a:rPr>
                          <m:t>𝑆𝑍</m:t>
                        </m:r>
                        <m:r>
                          <a:rPr lang="en-US" sz="1400" b="0" i="1" smtClean="0">
                            <a:latin typeface="Cambria Math" panose="02040503050406030204" pitchFamily="18" charset="0"/>
                          </a:rPr>
                          <m:t>,</m:t>
                        </m:r>
                        <m:r>
                          <a:rPr lang="en-US" sz="1400" b="0" i="1" smtClean="0">
                            <a:latin typeface="Cambria Math" panose="02040503050406030204" pitchFamily="18" charset="0"/>
                          </a:rPr>
                          <m:t>𝑑𝑒𝑠</m:t>
                        </m:r>
                      </m:sub>
                    </m:sSub>
                  </m:oMath>
                </a14:m>
                <a:endParaRPr lang="en-US" sz="1400" b="0" dirty="0"/>
              </a:p>
              <a:p>
                <a:pPr marL="285750" indent="-285750">
                  <a:buFont typeface="Arial" panose="020B0604020202020204" pitchFamily="34" charset="0"/>
                  <a:buChar char="•"/>
                </a:pPr>
                <a:r>
                  <a:rPr lang="en-US" sz="1400" b="0" dirty="0"/>
                  <a:t>Dilution length: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𝑑𝑖𝑙</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𝑙</m:t>
                            </m:r>
                          </m:e>
                          <m:sub>
                            <m:r>
                              <a:rPr lang="en-US" sz="1400" b="0" i="1" smtClean="0">
                                <a:latin typeface="Cambria Math" panose="02040503050406030204" pitchFamily="18" charset="0"/>
                              </a:rPr>
                              <m:t>𝑑𝑖𝑙</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𝑙</m:t>
                            </m:r>
                          </m:e>
                          <m:sub>
                            <m:r>
                              <a:rPr lang="en-US" sz="1400" b="0" i="1" smtClean="0">
                                <a:latin typeface="Cambria Math" panose="02040503050406030204" pitchFamily="18" charset="0"/>
                              </a:rPr>
                              <m:t>𝑆𝑍</m:t>
                            </m:r>
                          </m:sub>
                        </m:sSub>
                      </m:den>
                    </m:f>
                  </m:oMath>
                </a14:m>
                <a:endParaRPr lang="en-US" sz="1400" b="0" dirty="0"/>
              </a:p>
              <a:p>
                <a:pPr marL="285750" indent="-285750">
                  <a:buFont typeface="Arial" panose="020B0604020202020204" pitchFamily="34" charset="0"/>
                  <a:buChar char="•"/>
                </a:pPr>
                <a:r>
                  <a:rPr lang="en-US" sz="1400" b="0" dirty="0"/>
                  <a:t>Primary zone volume: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𝑟𝑒𝑠</m:t>
                        </m:r>
                        <m:r>
                          <a:rPr lang="en-US" sz="1400" b="0" i="1" smtClean="0">
                            <a:latin typeface="Cambria Math" panose="02040503050406030204" pitchFamily="18" charset="0"/>
                          </a:rPr>
                          <m:t>,</m:t>
                        </m:r>
                        <m:r>
                          <a:rPr lang="en-US" sz="1400" b="0" i="1" smtClean="0">
                            <a:latin typeface="Cambria Math" panose="02040503050406030204" pitchFamily="18" charset="0"/>
                          </a:rPr>
                          <m:t>𝑃𝑍</m:t>
                        </m:r>
                      </m:sub>
                    </m:sSub>
                  </m:oMath>
                </a14:m>
                <a:endParaRPr lang="en-US" sz="1400" b="0" dirty="0"/>
              </a:p>
              <a:p>
                <a:pPr marL="285750" indent="-285750">
                  <a:buFont typeface="Arial" panose="020B0604020202020204" pitchFamily="34" charset="0"/>
                  <a:buChar char="•"/>
                </a:pPr>
                <a:endParaRPr lang="en-US" sz="1600" b="0" dirty="0"/>
              </a:p>
              <a:p>
                <a:pPr marL="285750" indent="-285750">
                  <a:buFont typeface="Arial" panose="020B0604020202020204" pitchFamily="34" charset="0"/>
                  <a:buChar char="•"/>
                </a:pPr>
                <a:endParaRPr lang="en-US" sz="1600" dirty="0"/>
              </a:p>
            </p:txBody>
          </p:sp>
        </mc:Choice>
        <mc:Fallback xmlns="">
          <p:sp>
            <p:nvSpPr>
              <p:cNvPr id="4" name="TextBox 3">
                <a:extLst>
                  <a:ext uri="{FF2B5EF4-FFF2-40B4-BE49-F238E27FC236}">
                    <a16:creationId xmlns:a16="http://schemas.microsoft.com/office/drawing/2014/main" id="{747DE7A8-BC52-6044-822A-253486E1C284}"/>
                  </a:ext>
                </a:extLst>
              </p:cNvPr>
              <p:cNvSpPr txBox="1">
                <a:spLocks noRot="1" noChangeAspect="1" noMove="1" noResize="1" noEditPoints="1" noAdjustHandles="1" noChangeArrowheads="1" noChangeShapeType="1" noTextEdit="1"/>
              </p:cNvSpPr>
              <p:nvPr/>
            </p:nvSpPr>
            <p:spPr>
              <a:xfrm>
                <a:off x="5287796" y="3909992"/>
                <a:ext cx="3900298" cy="2313839"/>
              </a:xfrm>
              <a:prstGeom prst="rect">
                <a:avLst/>
              </a:prstGeom>
              <a:blipFill>
                <a:blip r:embed="rId4"/>
                <a:stretch>
                  <a:fillRect l="-974" t="-109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027B600-D2A5-1647-A14E-9D7125204E2D}"/>
              </a:ext>
            </a:extLst>
          </p:cNvPr>
          <p:cNvSpPr txBox="1"/>
          <p:nvPr/>
        </p:nvSpPr>
        <p:spPr>
          <a:xfrm>
            <a:off x="366674" y="5021448"/>
            <a:ext cx="2175596" cy="461665"/>
          </a:xfrm>
          <a:prstGeom prst="rect">
            <a:avLst/>
          </a:prstGeom>
          <a:noFill/>
        </p:spPr>
        <p:txBody>
          <a:bodyPr wrap="none" rtlCol="0">
            <a:spAutoFit/>
          </a:bodyPr>
          <a:lstStyle/>
          <a:p>
            <a:r>
              <a:rPr lang="en-US" sz="1200" dirty="0"/>
              <a:t>PSR: Perfectly stirred reactor</a:t>
            </a:r>
          </a:p>
          <a:p>
            <a:r>
              <a:rPr lang="en-US" sz="1200" dirty="0"/>
              <a:t>PFR: Plug flow reactor</a:t>
            </a:r>
          </a:p>
        </p:txBody>
      </p:sp>
    </p:spTree>
    <p:extLst>
      <p:ext uri="{BB962C8B-B14F-4D97-AF65-F5344CB8AC3E}">
        <p14:creationId xmlns:p14="http://schemas.microsoft.com/office/powerpoint/2010/main" val="418322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45E1743-F0A4-6F46-8005-54676AC12D1F}"/>
              </a:ext>
            </a:extLst>
          </p:cNvPr>
          <p:cNvPicPr>
            <a:picLocks noGrp="1" noChangeAspect="1"/>
          </p:cNvPicPr>
          <p:nvPr>
            <p:ph idx="1"/>
          </p:nvPr>
        </p:nvPicPr>
        <p:blipFill>
          <a:blip r:embed="rId3"/>
          <a:stretch>
            <a:fillRect/>
          </a:stretch>
        </p:blipFill>
        <p:spPr>
          <a:xfrm>
            <a:off x="1358805" y="1775757"/>
            <a:ext cx="6424803" cy="5029200"/>
          </a:xfrm>
        </p:spPr>
      </p:pic>
      <p:sp>
        <p:nvSpPr>
          <p:cNvPr id="2" name="Title 1">
            <a:extLst>
              <a:ext uri="{FF2B5EF4-FFF2-40B4-BE49-F238E27FC236}">
                <a16:creationId xmlns:a16="http://schemas.microsoft.com/office/drawing/2014/main" id="{8FB99212-54C4-F344-A27B-70FADF42A692}"/>
              </a:ext>
            </a:extLst>
          </p:cNvPr>
          <p:cNvSpPr>
            <a:spLocks noGrp="1"/>
          </p:cNvSpPr>
          <p:nvPr>
            <p:ph type="title"/>
          </p:nvPr>
        </p:nvSpPr>
        <p:spPr>
          <a:xfrm>
            <a:off x="227013" y="104829"/>
            <a:ext cx="6240462" cy="704850"/>
          </a:xfrm>
        </p:spPr>
        <p:txBody>
          <a:bodyPr/>
          <a:lstStyle/>
          <a:p>
            <a:r>
              <a:rPr lang="en-US" dirty="0"/>
              <a:t>Reactor Network NO</a:t>
            </a:r>
            <a:r>
              <a:rPr lang="en-US" baseline="-25000" dirty="0"/>
              <a:t>x </a:t>
            </a:r>
            <a:r>
              <a:rPr lang="en-US" dirty="0"/>
              <a:t>model</a:t>
            </a:r>
          </a:p>
        </p:txBody>
      </p:sp>
      <p:sp>
        <p:nvSpPr>
          <p:cNvPr id="5" name="TextBox 4">
            <a:extLst>
              <a:ext uri="{FF2B5EF4-FFF2-40B4-BE49-F238E27FC236}">
                <a16:creationId xmlns:a16="http://schemas.microsoft.com/office/drawing/2014/main" id="{D7629C1A-7B1E-1749-8CBC-DDD3CD1FD58C}"/>
              </a:ext>
            </a:extLst>
          </p:cNvPr>
          <p:cNvSpPr txBox="1"/>
          <p:nvPr/>
        </p:nvSpPr>
        <p:spPr>
          <a:xfrm>
            <a:off x="227013" y="1138829"/>
            <a:ext cx="8646919" cy="430887"/>
          </a:xfrm>
          <a:prstGeom prst="rect">
            <a:avLst/>
          </a:prstGeom>
          <a:noFill/>
        </p:spPr>
        <p:txBody>
          <a:bodyPr wrap="none" rtlCol="0">
            <a:spAutoFit/>
          </a:bodyPr>
          <a:lstStyle/>
          <a:p>
            <a:r>
              <a:rPr lang="en-US" sz="2200" dirty="0"/>
              <a:t>Calibrating combustor model to match CFM56-5B engine emissions</a:t>
            </a:r>
          </a:p>
        </p:txBody>
      </p:sp>
      <p:sp>
        <p:nvSpPr>
          <p:cNvPr id="6" name="TextBox 5">
            <a:extLst>
              <a:ext uri="{FF2B5EF4-FFF2-40B4-BE49-F238E27FC236}">
                <a16:creationId xmlns:a16="http://schemas.microsoft.com/office/drawing/2014/main" id="{E1E9BCE4-1102-8549-8F1A-B6638BEA2C8B}"/>
              </a:ext>
            </a:extLst>
          </p:cNvPr>
          <p:cNvSpPr txBox="1"/>
          <p:nvPr/>
        </p:nvSpPr>
        <p:spPr>
          <a:xfrm>
            <a:off x="4867836" y="5502499"/>
            <a:ext cx="3025588" cy="523220"/>
          </a:xfrm>
          <a:prstGeom prst="rect">
            <a:avLst/>
          </a:prstGeom>
          <a:noFill/>
        </p:spPr>
        <p:txBody>
          <a:bodyPr wrap="square" rtlCol="0">
            <a:spAutoFit/>
          </a:bodyPr>
          <a:lstStyle/>
          <a:p>
            <a:r>
              <a:rPr lang="en-US" sz="1400" dirty="0"/>
              <a:t>RMS error between Combustor model and EDB data = 20%</a:t>
            </a:r>
          </a:p>
        </p:txBody>
      </p:sp>
      <p:sp>
        <p:nvSpPr>
          <p:cNvPr id="9" name="TextBox 8">
            <a:extLst>
              <a:ext uri="{FF2B5EF4-FFF2-40B4-BE49-F238E27FC236}">
                <a16:creationId xmlns:a16="http://schemas.microsoft.com/office/drawing/2014/main" id="{91133279-4B53-5B4D-899F-E01A1A55E014}"/>
              </a:ext>
            </a:extLst>
          </p:cNvPr>
          <p:cNvSpPr txBox="1"/>
          <p:nvPr/>
        </p:nvSpPr>
        <p:spPr>
          <a:xfrm>
            <a:off x="84666" y="5408903"/>
            <a:ext cx="1684866" cy="919401"/>
          </a:xfrm>
          <a:prstGeom prst="roundRect">
            <a:avLst/>
          </a:prstGeom>
          <a:solidFill>
            <a:schemeClr val="accent5">
              <a:lumMod val="9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t>Additional work needed to better capture flow physics and other emissions</a:t>
            </a:r>
          </a:p>
        </p:txBody>
      </p:sp>
    </p:spTree>
    <p:extLst>
      <p:ext uri="{BB962C8B-B14F-4D97-AF65-F5344CB8AC3E}">
        <p14:creationId xmlns:p14="http://schemas.microsoft.com/office/powerpoint/2010/main" val="97501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647C-EDDC-7142-B23B-BC503C6334E7}"/>
              </a:ext>
            </a:extLst>
          </p:cNvPr>
          <p:cNvSpPr>
            <a:spLocks noGrp="1"/>
          </p:cNvSpPr>
          <p:nvPr>
            <p:ph type="title"/>
          </p:nvPr>
        </p:nvSpPr>
        <p:spPr>
          <a:xfrm>
            <a:off x="227013" y="249644"/>
            <a:ext cx="6240462" cy="704850"/>
          </a:xfrm>
        </p:spPr>
        <p:txBody>
          <a:bodyPr/>
          <a:lstStyle/>
          <a:p>
            <a:r>
              <a:rPr lang="en-US" dirty="0"/>
              <a:t>Predicting the NO</a:t>
            </a:r>
            <a:r>
              <a:rPr lang="en-US" baseline="-25000" dirty="0"/>
              <a:t>x</a:t>
            </a:r>
            <a:r>
              <a:rPr lang="en-US" dirty="0"/>
              <a:t> emissions from CFM56-7B</a:t>
            </a:r>
          </a:p>
        </p:txBody>
      </p:sp>
      <p:pic>
        <p:nvPicPr>
          <p:cNvPr id="7" name="Content Placeholder 6">
            <a:extLst>
              <a:ext uri="{FF2B5EF4-FFF2-40B4-BE49-F238E27FC236}">
                <a16:creationId xmlns:a16="http://schemas.microsoft.com/office/drawing/2014/main" id="{ADBE48DF-9749-D24B-85C3-3C9112FE31E7}"/>
              </a:ext>
            </a:extLst>
          </p:cNvPr>
          <p:cNvPicPr>
            <a:picLocks noGrp="1" noChangeAspect="1"/>
          </p:cNvPicPr>
          <p:nvPr>
            <p:ph idx="1"/>
          </p:nvPr>
        </p:nvPicPr>
        <p:blipFill>
          <a:blip r:embed="rId2"/>
          <a:stretch>
            <a:fillRect/>
          </a:stretch>
        </p:blipFill>
        <p:spPr>
          <a:xfrm>
            <a:off x="1358805" y="1721969"/>
            <a:ext cx="6424803" cy="5029200"/>
          </a:xfrm>
        </p:spPr>
      </p:pic>
      <p:sp>
        <p:nvSpPr>
          <p:cNvPr id="8" name="TextBox 7">
            <a:extLst>
              <a:ext uri="{FF2B5EF4-FFF2-40B4-BE49-F238E27FC236}">
                <a16:creationId xmlns:a16="http://schemas.microsoft.com/office/drawing/2014/main" id="{04936CEB-D404-0740-B8E8-DF8190303190}"/>
              </a:ext>
            </a:extLst>
          </p:cNvPr>
          <p:cNvSpPr txBox="1"/>
          <p:nvPr/>
        </p:nvSpPr>
        <p:spPr>
          <a:xfrm>
            <a:off x="4867836" y="5448711"/>
            <a:ext cx="3025588" cy="523220"/>
          </a:xfrm>
          <a:prstGeom prst="rect">
            <a:avLst/>
          </a:prstGeom>
          <a:noFill/>
        </p:spPr>
        <p:txBody>
          <a:bodyPr wrap="square" rtlCol="0">
            <a:spAutoFit/>
          </a:bodyPr>
          <a:lstStyle/>
          <a:p>
            <a:r>
              <a:rPr lang="en-US" sz="1400" dirty="0"/>
              <a:t>RMS error between Combustor model and EDB data = 21%</a:t>
            </a:r>
          </a:p>
        </p:txBody>
      </p:sp>
      <p:sp>
        <p:nvSpPr>
          <p:cNvPr id="9" name="TextBox 8">
            <a:extLst>
              <a:ext uri="{FF2B5EF4-FFF2-40B4-BE49-F238E27FC236}">
                <a16:creationId xmlns:a16="http://schemas.microsoft.com/office/drawing/2014/main" id="{25F3661A-EDD6-FA46-AA80-DAA0CBBF940E}"/>
              </a:ext>
            </a:extLst>
          </p:cNvPr>
          <p:cNvSpPr txBox="1"/>
          <p:nvPr/>
        </p:nvSpPr>
        <p:spPr>
          <a:xfrm>
            <a:off x="227013" y="1045844"/>
            <a:ext cx="8621152" cy="584775"/>
          </a:xfrm>
          <a:prstGeom prst="rect">
            <a:avLst/>
          </a:prstGeom>
          <a:noFill/>
        </p:spPr>
        <p:txBody>
          <a:bodyPr wrap="square" rtlCol="0">
            <a:spAutoFit/>
          </a:bodyPr>
          <a:lstStyle/>
          <a:p>
            <a:r>
              <a:rPr lang="en-US" sz="1600" dirty="0"/>
              <a:t>Using calibrated combustor model, evaluate CFM56-7B emissions with NPSS model to provide T</a:t>
            </a:r>
            <a:r>
              <a:rPr lang="en-US" sz="1600" baseline="-25000" dirty="0"/>
              <a:t>t3</a:t>
            </a:r>
            <a:r>
              <a:rPr lang="en-US" sz="1600" dirty="0"/>
              <a:t>, P</a:t>
            </a:r>
            <a:r>
              <a:rPr lang="en-US" sz="1600" baseline="-25000" dirty="0"/>
              <a:t>t3 </a:t>
            </a:r>
            <a:r>
              <a:rPr lang="en-US" sz="1600" dirty="0"/>
              <a:t>and mass flow rates</a:t>
            </a:r>
          </a:p>
        </p:txBody>
      </p:sp>
      <p:sp>
        <p:nvSpPr>
          <p:cNvPr id="6" name="TextBox 5">
            <a:extLst>
              <a:ext uri="{FF2B5EF4-FFF2-40B4-BE49-F238E27FC236}">
                <a16:creationId xmlns:a16="http://schemas.microsoft.com/office/drawing/2014/main" id="{B4A2B778-A8DA-684B-83B0-3A2619CBA1D6}"/>
              </a:ext>
            </a:extLst>
          </p:cNvPr>
          <p:cNvSpPr txBox="1"/>
          <p:nvPr/>
        </p:nvSpPr>
        <p:spPr>
          <a:xfrm>
            <a:off x="84666" y="5408903"/>
            <a:ext cx="1684866" cy="919401"/>
          </a:xfrm>
          <a:prstGeom prst="roundRect">
            <a:avLst/>
          </a:prstGeom>
          <a:solidFill>
            <a:schemeClr val="accent5">
              <a:lumMod val="9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t>Additional work needed to better capture flow physics and other emissions</a:t>
            </a:r>
          </a:p>
        </p:txBody>
      </p:sp>
    </p:spTree>
    <p:extLst>
      <p:ext uri="{BB962C8B-B14F-4D97-AF65-F5344CB8AC3E}">
        <p14:creationId xmlns:p14="http://schemas.microsoft.com/office/powerpoint/2010/main" val="286688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a:extLst>
              <a:ext uri="{FF2B5EF4-FFF2-40B4-BE49-F238E27FC236}">
                <a16:creationId xmlns:a16="http://schemas.microsoft.com/office/drawing/2014/main" id="{834F7FE7-F26E-C740-9E66-2EB20BB6395A}"/>
              </a:ext>
            </a:extLst>
          </p:cNvPr>
          <p:cNvSpPr/>
          <p:nvPr/>
        </p:nvSpPr>
        <p:spPr>
          <a:xfrm>
            <a:off x="3573529" y="898812"/>
            <a:ext cx="1632838" cy="1208685"/>
          </a:xfrm>
          <a:prstGeom prst="round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D1CF0-A3D1-FE44-A120-E71AC18AF509}"/>
              </a:ext>
            </a:extLst>
          </p:cNvPr>
          <p:cNvSpPr>
            <a:spLocks noGrp="1"/>
          </p:cNvSpPr>
          <p:nvPr>
            <p:ph type="title"/>
          </p:nvPr>
        </p:nvSpPr>
        <p:spPr>
          <a:xfrm>
            <a:off x="227013" y="104829"/>
            <a:ext cx="6240462" cy="704850"/>
          </a:xfrm>
        </p:spPr>
        <p:txBody>
          <a:bodyPr/>
          <a:lstStyle/>
          <a:p>
            <a:r>
              <a:rPr lang="en-US" dirty="0"/>
              <a:t>Approach for noise modeling	</a:t>
            </a:r>
          </a:p>
        </p:txBody>
      </p:sp>
      <p:pic>
        <p:nvPicPr>
          <p:cNvPr id="4" name="Picture 3">
            <a:extLst>
              <a:ext uri="{FF2B5EF4-FFF2-40B4-BE49-F238E27FC236}">
                <a16:creationId xmlns:a16="http://schemas.microsoft.com/office/drawing/2014/main" id="{6E8D5D2F-980A-2B43-B7BF-40392AC6130D}"/>
              </a:ext>
            </a:extLst>
          </p:cNvPr>
          <p:cNvPicPr>
            <a:picLocks noChangeAspect="1"/>
          </p:cNvPicPr>
          <p:nvPr/>
        </p:nvPicPr>
        <p:blipFill>
          <a:blip r:embed="rId3"/>
          <a:stretch>
            <a:fillRect/>
          </a:stretch>
        </p:blipFill>
        <p:spPr>
          <a:xfrm>
            <a:off x="339365" y="2567080"/>
            <a:ext cx="2778908" cy="2920328"/>
          </a:xfrm>
          <a:prstGeom prst="rect">
            <a:avLst/>
          </a:prstGeom>
          <a:ln w="9525">
            <a:noFill/>
          </a:ln>
        </p:spPr>
      </p:pic>
      <p:sp>
        <p:nvSpPr>
          <p:cNvPr id="5" name="Rectangle 4">
            <a:extLst>
              <a:ext uri="{FF2B5EF4-FFF2-40B4-BE49-F238E27FC236}">
                <a16:creationId xmlns:a16="http://schemas.microsoft.com/office/drawing/2014/main" id="{42C725D2-FCD4-5042-864E-4130B9F456D0}"/>
              </a:ext>
            </a:extLst>
          </p:cNvPr>
          <p:cNvSpPr/>
          <p:nvPr/>
        </p:nvSpPr>
        <p:spPr>
          <a:xfrm>
            <a:off x="483349" y="5487408"/>
            <a:ext cx="2403714" cy="584775"/>
          </a:xfrm>
          <a:prstGeom prst="rect">
            <a:avLst/>
          </a:prstGeom>
        </p:spPr>
        <p:txBody>
          <a:bodyPr wrap="square">
            <a:spAutoFit/>
          </a:bodyPr>
          <a:lstStyle/>
          <a:p>
            <a:pPr algn="ctr"/>
            <a:r>
              <a:rPr lang="en-US" sz="1600" dirty="0">
                <a:solidFill>
                  <a:srgbClr val="333333"/>
                </a:solidFill>
                <a:latin typeface="Arial" panose="020B0604020202020204" pitchFamily="34" charset="0"/>
                <a:cs typeface="Arial" panose="020B0604020202020204" pitchFamily="34" charset="0"/>
              </a:rPr>
              <a:t>ICAO Annex 16: </a:t>
            </a:r>
          </a:p>
          <a:p>
            <a:pPr algn="ctr"/>
            <a:r>
              <a:rPr lang="en-US" sz="1600" dirty="0">
                <a:solidFill>
                  <a:srgbClr val="333333"/>
                </a:solidFill>
                <a:latin typeface="Arial" panose="020B0604020202020204" pitchFamily="34" charset="0"/>
                <a:cs typeface="Arial" panose="020B0604020202020204" pitchFamily="34" charset="0"/>
              </a:rPr>
              <a:t>Noise certification</a:t>
            </a:r>
            <a:endParaRPr lang="en-US" sz="16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52279E72-6568-6149-9685-154BC9847726}"/>
              </a:ext>
            </a:extLst>
          </p:cNvPr>
          <p:cNvGrpSpPr/>
          <p:nvPr/>
        </p:nvGrpSpPr>
        <p:grpSpPr>
          <a:xfrm>
            <a:off x="3475549" y="2324787"/>
            <a:ext cx="1809750" cy="3905682"/>
            <a:chOff x="7147213" y="1688521"/>
            <a:chExt cx="1809750" cy="3922570"/>
          </a:xfrm>
        </p:grpSpPr>
        <p:sp>
          <p:nvSpPr>
            <p:cNvPr id="33" name="Rounded Rectangle 32">
              <a:extLst>
                <a:ext uri="{FF2B5EF4-FFF2-40B4-BE49-F238E27FC236}">
                  <a16:creationId xmlns:a16="http://schemas.microsoft.com/office/drawing/2014/main" id="{2985B0A9-5C62-C74B-A246-4672EA19C3E0}"/>
                </a:ext>
              </a:extLst>
            </p:cNvPr>
            <p:cNvSpPr/>
            <p:nvPr/>
          </p:nvSpPr>
          <p:spPr>
            <a:xfrm>
              <a:off x="7166263" y="1688521"/>
              <a:ext cx="1790700" cy="392257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E072636-8B33-3146-8D5E-755C51F40CD4}"/>
                </a:ext>
              </a:extLst>
            </p:cNvPr>
            <p:cNvSpPr/>
            <p:nvPr/>
          </p:nvSpPr>
          <p:spPr>
            <a:xfrm>
              <a:off x="7408717" y="1963725"/>
              <a:ext cx="1305792" cy="6026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Jet module</a:t>
              </a:r>
            </a:p>
          </p:txBody>
        </p:sp>
        <p:sp>
          <p:nvSpPr>
            <p:cNvPr id="35" name="Rectangle 34">
              <a:extLst>
                <a:ext uri="{FF2B5EF4-FFF2-40B4-BE49-F238E27FC236}">
                  <a16:creationId xmlns:a16="http://schemas.microsoft.com/office/drawing/2014/main" id="{E70BA389-F73D-A247-BEAF-2044BDB70E96}"/>
                </a:ext>
              </a:extLst>
            </p:cNvPr>
            <p:cNvSpPr/>
            <p:nvPr/>
          </p:nvSpPr>
          <p:spPr>
            <a:xfrm>
              <a:off x="7408717" y="2655914"/>
              <a:ext cx="1305793" cy="602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Fan module</a:t>
              </a:r>
            </a:p>
          </p:txBody>
        </p:sp>
        <p:sp>
          <p:nvSpPr>
            <p:cNvPr id="36" name="Rectangle 35">
              <a:extLst>
                <a:ext uri="{FF2B5EF4-FFF2-40B4-BE49-F238E27FC236}">
                  <a16:creationId xmlns:a16="http://schemas.microsoft.com/office/drawing/2014/main" id="{7EB3AC91-E96E-B549-8FE3-5EEC65B8B7C7}"/>
                </a:ext>
              </a:extLst>
            </p:cNvPr>
            <p:cNvSpPr/>
            <p:nvPr/>
          </p:nvSpPr>
          <p:spPr>
            <a:xfrm>
              <a:off x="7408718" y="3348103"/>
              <a:ext cx="1305789" cy="941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Core module</a:t>
              </a:r>
            </a:p>
          </p:txBody>
        </p:sp>
        <p:sp>
          <p:nvSpPr>
            <p:cNvPr id="37" name="Rectangle 36">
              <a:extLst>
                <a:ext uri="{FF2B5EF4-FFF2-40B4-BE49-F238E27FC236}">
                  <a16:creationId xmlns:a16="http://schemas.microsoft.com/office/drawing/2014/main" id="{B8ABE095-E310-0D46-B3AC-B1EB358F3AA4}"/>
                </a:ext>
              </a:extLst>
            </p:cNvPr>
            <p:cNvSpPr/>
            <p:nvPr/>
          </p:nvSpPr>
          <p:spPr>
            <a:xfrm>
              <a:off x="7408718" y="4395312"/>
              <a:ext cx="1305789" cy="602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t>
              </a:r>
              <a:endParaRPr lang="en-US" sz="2000" dirty="0">
                <a:solidFill>
                  <a:schemeClr val="tx1"/>
                </a:solidFill>
              </a:endParaRPr>
            </a:p>
          </p:txBody>
        </p:sp>
        <p:sp>
          <p:nvSpPr>
            <p:cNvPr id="38" name="TextBox 37">
              <a:extLst>
                <a:ext uri="{FF2B5EF4-FFF2-40B4-BE49-F238E27FC236}">
                  <a16:creationId xmlns:a16="http://schemas.microsoft.com/office/drawing/2014/main" id="{E5CB8BF5-1745-AA45-91E4-CCEDB9A34615}"/>
                </a:ext>
              </a:extLst>
            </p:cNvPr>
            <p:cNvSpPr txBox="1"/>
            <p:nvPr/>
          </p:nvSpPr>
          <p:spPr>
            <a:xfrm>
              <a:off x="7147213" y="5103853"/>
              <a:ext cx="1790700" cy="34001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Noise Sources</a:t>
              </a:r>
            </a:p>
          </p:txBody>
        </p:sp>
      </p:grpSp>
      <p:pic>
        <p:nvPicPr>
          <p:cNvPr id="39" name="Picture 38">
            <a:extLst>
              <a:ext uri="{FF2B5EF4-FFF2-40B4-BE49-F238E27FC236}">
                <a16:creationId xmlns:a16="http://schemas.microsoft.com/office/drawing/2014/main" id="{299E4A33-E581-5C4F-A5A7-1A5A4374B9F3}"/>
              </a:ext>
            </a:extLst>
          </p:cNvPr>
          <p:cNvPicPr>
            <a:picLocks noChangeAspect="1"/>
          </p:cNvPicPr>
          <p:nvPr/>
        </p:nvPicPr>
        <p:blipFill rotWithShape="1">
          <a:blip r:embed="rId4">
            <a:extLst>
              <a:ext uri="{28A0092B-C50C-407E-A947-70E740481C1C}">
                <a14:useLocalDpi xmlns:a14="http://schemas.microsoft.com/office/drawing/2010/main"/>
              </a:ext>
            </a:extLst>
          </a:blip>
          <a:srcRect l="-23814" t="-20628" r="-27024" b="-10254"/>
          <a:stretch/>
        </p:blipFill>
        <p:spPr>
          <a:xfrm>
            <a:off x="3664947" y="848540"/>
            <a:ext cx="1458590" cy="994633"/>
          </a:xfrm>
          <a:prstGeom prst="rect">
            <a:avLst/>
          </a:prstGeom>
          <a:ln>
            <a:noFill/>
          </a:ln>
        </p:spPr>
      </p:pic>
      <p:grpSp>
        <p:nvGrpSpPr>
          <p:cNvPr id="43" name="Group 42">
            <a:extLst>
              <a:ext uri="{FF2B5EF4-FFF2-40B4-BE49-F238E27FC236}">
                <a16:creationId xmlns:a16="http://schemas.microsoft.com/office/drawing/2014/main" id="{70A3813C-1FE2-004C-A53A-2B024285F34B}"/>
              </a:ext>
            </a:extLst>
          </p:cNvPr>
          <p:cNvGrpSpPr/>
          <p:nvPr/>
        </p:nvGrpSpPr>
        <p:grpSpPr>
          <a:xfrm>
            <a:off x="5490921" y="2324787"/>
            <a:ext cx="2371036" cy="3953277"/>
            <a:chOff x="7166262" y="692341"/>
            <a:chExt cx="2552365" cy="4978692"/>
          </a:xfrm>
        </p:grpSpPr>
        <p:sp>
          <p:nvSpPr>
            <p:cNvPr id="44" name="Rounded Rectangle 43">
              <a:extLst>
                <a:ext uri="{FF2B5EF4-FFF2-40B4-BE49-F238E27FC236}">
                  <a16:creationId xmlns:a16="http://schemas.microsoft.com/office/drawing/2014/main" id="{58314F99-D201-5F4E-974F-E7075743F62F}"/>
                </a:ext>
              </a:extLst>
            </p:cNvPr>
            <p:cNvSpPr/>
            <p:nvPr/>
          </p:nvSpPr>
          <p:spPr>
            <a:xfrm>
              <a:off x="7166262" y="692341"/>
              <a:ext cx="2552365" cy="491875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DF076F-458F-564F-B472-4C5E5E87E193}"/>
                </a:ext>
              </a:extLst>
            </p:cNvPr>
            <p:cNvSpPr/>
            <p:nvPr/>
          </p:nvSpPr>
          <p:spPr>
            <a:xfrm>
              <a:off x="7408717" y="1037436"/>
              <a:ext cx="1476040" cy="1264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Sound pressure level</a:t>
              </a:r>
            </a:p>
          </p:txBody>
        </p:sp>
        <p:sp>
          <p:nvSpPr>
            <p:cNvPr id="46" name="Rectangle 45">
              <a:extLst>
                <a:ext uri="{FF2B5EF4-FFF2-40B4-BE49-F238E27FC236}">
                  <a16:creationId xmlns:a16="http://schemas.microsoft.com/office/drawing/2014/main" id="{CE2FAB5A-FAB5-3D4A-BDA9-5E208DAA5AAE}"/>
                </a:ext>
              </a:extLst>
            </p:cNvPr>
            <p:cNvSpPr/>
            <p:nvPr/>
          </p:nvSpPr>
          <p:spPr>
            <a:xfrm>
              <a:off x="7408717" y="2399255"/>
              <a:ext cx="1476040" cy="63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Annoyance</a:t>
              </a:r>
            </a:p>
            <a:p>
              <a:pPr algn="ctr"/>
              <a:r>
                <a:rPr lang="en-US" sz="800" dirty="0">
                  <a:solidFill>
                    <a:schemeClr val="tx1"/>
                  </a:solidFill>
                  <a:latin typeface="Arial" panose="020B0604020202020204" pitchFamily="34" charset="0"/>
                  <a:cs typeface="Arial" panose="020B0604020202020204" pitchFamily="34" charset="0"/>
                </a:rPr>
                <a:t>(Perceived noise level)</a:t>
              </a:r>
              <a:endParaRPr lang="en-US" sz="1600"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4EC1A2F2-1126-664B-BF17-665DDB9B799B}"/>
                </a:ext>
              </a:extLst>
            </p:cNvPr>
            <p:cNvSpPr/>
            <p:nvPr/>
          </p:nvSpPr>
          <p:spPr>
            <a:xfrm>
              <a:off x="7408717" y="3158837"/>
              <a:ext cx="1476040" cy="803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Tone correction</a:t>
              </a:r>
            </a:p>
            <a:p>
              <a:pPr algn="ctr"/>
              <a:r>
                <a:rPr lang="en-US" sz="800" dirty="0">
                  <a:solidFill>
                    <a:schemeClr val="tx1"/>
                  </a:solidFill>
                  <a:latin typeface="Arial" panose="020B0604020202020204" pitchFamily="34" charset="0"/>
                  <a:cs typeface="Arial" panose="020B0604020202020204" pitchFamily="34" charset="0"/>
                </a:rPr>
                <a:t>(PNL with tone correction)</a:t>
              </a:r>
            </a:p>
          </p:txBody>
        </p:sp>
        <p:sp>
          <p:nvSpPr>
            <p:cNvPr id="48" name="Rectangle 47">
              <a:extLst>
                <a:ext uri="{FF2B5EF4-FFF2-40B4-BE49-F238E27FC236}">
                  <a16:creationId xmlns:a16="http://schemas.microsoft.com/office/drawing/2014/main" id="{08CCBC93-45C6-1644-B48A-ED56F5E8C7E6}"/>
                </a:ext>
              </a:extLst>
            </p:cNvPr>
            <p:cNvSpPr/>
            <p:nvPr/>
          </p:nvSpPr>
          <p:spPr>
            <a:xfrm>
              <a:off x="7408717" y="4081525"/>
              <a:ext cx="1476040" cy="803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Duration correction</a:t>
              </a:r>
            </a:p>
            <a:p>
              <a:pPr algn="ctr"/>
              <a:r>
                <a:rPr lang="en-US" sz="800" dirty="0">
                  <a:solidFill>
                    <a:schemeClr val="tx1"/>
                  </a:solidFill>
                  <a:latin typeface="Arial" panose="020B0604020202020204" pitchFamily="34" charset="0"/>
                  <a:cs typeface="Arial" panose="020B0604020202020204" pitchFamily="34" charset="0"/>
                </a:rPr>
                <a:t>(Effective PNL)</a:t>
              </a:r>
            </a:p>
          </p:txBody>
        </p:sp>
        <p:sp>
          <p:nvSpPr>
            <p:cNvPr id="49" name="TextBox 48">
              <a:extLst>
                <a:ext uri="{FF2B5EF4-FFF2-40B4-BE49-F238E27FC236}">
                  <a16:creationId xmlns:a16="http://schemas.microsoft.com/office/drawing/2014/main" id="{AC594596-727F-9A4F-BF3E-F0431309F193}"/>
                </a:ext>
              </a:extLst>
            </p:cNvPr>
            <p:cNvSpPr txBox="1"/>
            <p:nvPr/>
          </p:nvSpPr>
          <p:spPr>
            <a:xfrm>
              <a:off x="7412717" y="4934577"/>
              <a:ext cx="2067709" cy="736456"/>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Effective Perceived Noise calculation</a:t>
              </a:r>
            </a:p>
          </p:txBody>
        </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E7DC3C1-9FFB-2546-AA4B-84C81DDDA053}"/>
                  </a:ext>
                </a:extLst>
              </p:cNvPr>
              <p:cNvSpPr txBox="1"/>
              <p:nvPr/>
            </p:nvSpPr>
            <p:spPr>
              <a:xfrm>
                <a:off x="7137401" y="2939128"/>
                <a:ext cx="4567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BE" sz="1800" b="0" i="1" smtClean="0">
                          <a:latin typeface="Cambria Math" panose="02040503050406030204" pitchFamily="18" charset="0"/>
                        </a:rPr>
                        <m:t>𝑆𝑃𝐿</m:t>
                      </m:r>
                    </m:oMath>
                  </m:oMathPara>
                </a14:m>
                <a:endParaRPr lang="en-US" dirty="0"/>
              </a:p>
            </p:txBody>
          </p:sp>
        </mc:Choice>
        <mc:Fallback xmlns="">
          <p:sp>
            <p:nvSpPr>
              <p:cNvPr id="50" name="TextBox 49">
                <a:extLst>
                  <a:ext uri="{FF2B5EF4-FFF2-40B4-BE49-F238E27FC236}">
                    <a16:creationId xmlns:a16="http://schemas.microsoft.com/office/drawing/2014/main" id="{0E7DC3C1-9FFB-2546-AA4B-84C81DDDA053}"/>
                  </a:ext>
                </a:extLst>
              </p:cNvPr>
              <p:cNvSpPr txBox="1">
                <a:spLocks noRot="1" noChangeAspect="1" noMove="1" noResize="1" noEditPoints="1" noAdjustHandles="1" noChangeArrowheads="1" noChangeShapeType="1" noTextEdit="1"/>
              </p:cNvSpPr>
              <p:nvPr/>
            </p:nvSpPr>
            <p:spPr>
              <a:xfrm>
                <a:off x="7137401" y="2939128"/>
                <a:ext cx="456792" cy="276999"/>
              </a:xfrm>
              <a:prstGeom prst="rect">
                <a:avLst/>
              </a:prstGeom>
              <a:blipFill>
                <a:blip r:embed="rId5"/>
                <a:stretch>
                  <a:fillRect l="-8108" r="-5405"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1275D4E-B987-9B4C-9106-2AEA87AD0288}"/>
                  </a:ext>
                </a:extLst>
              </p:cNvPr>
              <p:cNvSpPr txBox="1"/>
              <p:nvPr/>
            </p:nvSpPr>
            <p:spPr>
              <a:xfrm>
                <a:off x="7137401" y="3780916"/>
                <a:ext cx="503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BE" sz="1800" b="0" i="1" smtClean="0">
                          <a:latin typeface="Cambria Math" panose="02040503050406030204" pitchFamily="18" charset="0"/>
                        </a:rPr>
                        <m:t>𝑃𝑁𝐿</m:t>
                      </m:r>
                    </m:oMath>
                  </m:oMathPara>
                </a14:m>
                <a:endParaRPr lang="en-US" dirty="0"/>
              </a:p>
            </p:txBody>
          </p:sp>
        </mc:Choice>
        <mc:Fallback xmlns="">
          <p:sp>
            <p:nvSpPr>
              <p:cNvPr id="51" name="TextBox 50">
                <a:extLst>
                  <a:ext uri="{FF2B5EF4-FFF2-40B4-BE49-F238E27FC236}">
                    <a16:creationId xmlns:a16="http://schemas.microsoft.com/office/drawing/2014/main" id="{61275D4E-B987-9B4C-9106-2AEA87AD0288}"/>
                  </a:ext>
                </a:extLst>
              </p:cNvPr>
              <p:cNvSpPr txBox="1">
                <a:spLocks noRot="1" noChangeAspect="1" noMove="1" noResize="1" noEditPoints="1" noAdjustHandles="1" noChangeArrowheads="1" noChangeShapeType="1" noTextEdit="1"/>
              </p:cNvSpPr>
              <p:nvPr/>
            </p:nvSpPr>
            <p:spPr>
              <a:xfrm>
                <a:off x="7137401" y="3780916"/>
                <a:ext cx="503278" cy="276999"/>
              </a:xfrm>
              <a:prstGeom prst="rect">
                <a:avLst/>
              </a:prstGeom>
              <a:blipFill>
                <a:blip r:embed="rId6"/>
                <a:stretch>
                  <a:fillRect l="-7317" r="-4878"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4E64E21-60FD-8D46-87F7-A288D81F180D}"/>
                  </a:ext>
                </a:extLst>
              </p:cNvPr>
              <p:cNvSpPr txBox="1"/>
              <p:nvPr/>
            </p:nvSpPr>
            <p:spPr>
              <a:xfrm>
                <a:off x="7137401" y="4435418"/>
                <a:ext cx="6414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BE" sz="1800" b="0" i="1" smtClean="0">
                          <a:latin typeface="Cambria Math" panose="02040503050406030204" pitchFamily="18" charset="0"/>
                        </a:rPr>
                        <m:t>𝑃𝑁𝐿</m:t>
                      </m:r>
                      <m:r>
                        <a:rPr lang="en-US" sz="1800" b="0" i="1" smtClean="0">
                          <a:latin typeface="Cambria Math" panose="02040503050406030204" pitchFamily="18" charset="0"/>
                        </a:rPr>
                        <m:t>𝑇</m:t>
                      </m:r>
                    </m:oMath>
                  </m:oMathPara>
                </a14:m>
                <a:endParaRPr lang="en-US" dirty="0"/>
              </a:p>
            </p:txBody>
          </p:sp>
        </mc:Choice>
        <mc:Fallback xmlns="">
          <p:sp>
            <p:nvSpPr>
              <p:cNvPr id="52" name="TextBox 51">
                <a:extLst>
                  <a:ext uri="{FF2B5EF4-FFF2-40B4-BE49-F238E27FC236}">
                    <a16:creationId xmlns:a16="http://schemas.microsoft.com/office/drawing/2014/main" id="{34E64E21-60FD-8D46-87F7-A288D81F180D}"/>
                  </a:ext>
                </a:extLst>
              </p:cNvPr>
              <p:cNvSpPr txBox="1">
                <a:spLocks noRot="1" noChangeAspect="1" noMove="1" noResize="1" noEditPoints="1" noAdjustHandles="1" noChangeArrowheads="1" noChangeShapeType="1" noTextEdit="1"/>
              </p:cNvSpPr>
              <p:nvPr/>
            </p:nvSpPr>
            <p:spPr>
              <a:xfrm>
                <a:off x="7137401" y="4435418"/>
                <a:ext cx="641458" cy="276999"/>
              </a:xfrm>
              <a:prstGeom prst="rect">
                <a:avLst/>
              </a:prstGeom>
              <a:blipFill>
                <a:blip r:embed="rId7"/>
                <a:stretch>
                  <a:fillRect l="-5769" r="-3846"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EACBC26-62CC-3D45-9793-70CDEFB804B2}"/>
                  </a:ext>
                </a:extLst>
              </p:cNvPr>
              <p:cNvSpPr txBox="1"/>
              <p:nvPr/>
            </p:nvSpPr>
            <p:spPr>
              <a:xfrm>
                <a:off x="7138874" y="5154989"/>
                <a:ext cx="647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BE" sz="1800" b="0" i="1" smtClean="0">
                          <a:latin typeface="Cambria Math" panose="02040503050406030204" pitchFamily="18" charset="0"/>
                        </a:rPr>
                        <m:t>𝐸𝑃𝑁𝐿</m:t>
                      </m:r>
                    </m:oMath>
                  </m:oMathPara>
                </a14:m>
                <a:endParaRPr lang="en-US" sz="2000" dirty="0"/>
              </a:p>
            </p:txBody>
          </p:sp>
        </mc:Choice>
        <mc:Fallback xmlns="">
          <p:sp>
            <p:nvSpPr>
              <p:cNvPr id="53" name="TextBox 52">
                <a:extLst>
                  <a:ext uri="{FF2B5EF4-FFF2-40B4-BE49-F238E27FC236}">
                    <a16:creationId xmlns:a16="http://schemas.microsoft.com/office/drawing/2014/main" id="{EEACBC26-62CC-3D45-9793-70CDEFB804B2}"/>
                  </a:ext>
                </a:extLst>
              </p:cNvPr>
              <p:cNvSpPr txBox="1">
                <a:spLocks noRot="1" noChangeAspect="1" noMove="1" noResize="1" noEditPoints="1" noAdjustHandles="1" noChangeArrowheads="1" noChangeShapeType="1" noTextEdit="1"/>
              </p:cNvSpPr>
              <p:nvPr/>
            </p:nvSpPr>
            <p:spPr>
              <a:xfrm>
                <a:off x="7138874" y="5154989"/>
                <a:ext cx="647550" cy="276999"/>
              </a:xfrm>
              <a:prstGeom prst="rect">
                <a:avLst/>
              </a:prstGeom>
              <a:blipFill>
                <a:blip r:embed="rId8"/>
                <a:stretch>
                  <a:fillRect l="-5769" r="-5769" b="-4348"/>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58D619A6-E824-8B4B-9E92-CD0137A56322}"/>
              </a:ext>
            </a:extLst>
          </p:cNvPr>
          <p:cNvSpPr/>
          <p:nvPr/>
        </p:nvSpPr>
        <p:spPr>
          <a:xfrm>
            <a:off x="8067579" y="4920938"/>
            <a:ext cx="925688" cy="806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F88E598-29C3-064B-9855-648D0235F482}"/>
                  </a:ext>
                </a:extLst>
              </p:cNvPr>
              <p:cNvSpPr txBox="1"/>
              <p:nvPr/>
            </p:nvSpPr>
            <p:spPr>
              <a:xfrm>
                <a:off x="8119123" y="5139469"/>
                <a:ext cx="8225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BE" sz="1800" b="0" i="1" smtClean="0">
                          <a:solidFill>
                            <a:schemeClr val="tx1"/>
                          </a:solidFill>
                          <a:latin typeface="Cambria Math" panose="02040503050406030204" pitchFamily="18" charset="0"/>
                        </a:rPr>
                        <m:t>𝐸𝑃𝑁𝐿</m:t>
                      </m:r>
                    </m:oMath>
                  </m:oMathPara>
                </a14:m>
                <a:endParaRPr lang="en-US" sz="2000" dirty="0">
                  <a:solidFill>
                    <a:schemeClr val="tx1"/>
                  </a:solidFill>
                </a:endParaRPr>
              </a:p>
            </p:txBody>
          </p:sp>
        </mc:Choice>
        <mc:Fallback xmlns="">
          <p:sp>
            <p:nvSpPr>
              <p:cNvPr id="56" name="TextBox 55">
                <a:extLst>
                  <a:ext uri="{FF2B5EF4-FFF2-40B4-BE49-F238E27FC236}">
                    <a16:creationId xmlns:a16="http://schemas.microsoft.com/office/drawing/2014/main" id="{5F88E598-29C3-064B-9855-648D0235F482}"/>
                  </a:ext>
                </a:extLst>
              </p:cNvPr>
              <p:cNvSpPr txBox="1">
                <a:spLocks noRot="1" noChangeAspect="1" noMove="1" noResize="1" noEditPoints="1" noAdjustHandles="1" noChangeArrowheads="1" noChangeShapeType="1" noTextEdit="1"/>
              </p:cNvSpPr>
              <p:nvPr/>
            </p:nvSpPr>
            <p:spPr>
              <a:xfrm>
                <a:off x="8119123" y="5139469"/>
                <a:ext cx="822599" cy="369332"/>
              </a:xfrm>
              <a:prstGeom prst="rect">
                <a:avLst/>
              </a:prstGeom>
              <a:blipFill>
                <a:blip r:embed="rId9"/>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47C990CF-1B6B-1A45-906B-AE4079889ABB}"/>
              </a:ext>
            </a:extLst>
          </p:cNvPr>
          <p:cNvCxnSpPr>
            <a:cxnSpLocks/>
            <a:stCxn id="57" idx="2"/>
            <a:endCxn id="33" idx="0"/>
          </p:cNvCxnSpPr>
          <p:nvPr/>
        </p:nvCxnSpPr>
        <p:spPr bwMode="auto">
          <a:xfrm>
            <a:off x="4389948" y="2107497"/>
            <a:ext cx="1" cy="217290"/>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cxnSp>
        <p:nvCxnSpPr>
          <p:cNvPr id="61" name="Straight Arrow Connector 60">
            <a:extLst>
              <a:ext uri="{FF2B5EF4-FFF2-40B4-BE49-F238E27FC236}">
                <a16:creationId xmlns:a16="http://schemas.microsoft.com/office/drawing/2014/main" id="{8691413D-F4B2-894D-92DA-1EC54224422C}"/>
              </a:ext>
            </a:extLst>
          </p:cNvPr>
          <p:cNvCxnSpPr>
            <a:cxnSpLocks/>
            <a:endCxn id="45" idx="1"/>
          </p:cNvCxnSpPr>
          <p:nvPr/>
        </p:nvCxnSpPr>
        <p:spPr bwMode="auto">
          <a:xfrm>
            <a:off x="5285299" y="3073666"/>
            <a:ext cx="430852" cy="27270"/>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sp>
        <p:nvSpPr>
          <p:cNvPr id="65" name="TextBox 64">
            <a:extLst>
              <a:ext uri="{FF2B5EF4-FFF2-40B4-BE49-F238E27FC236}">
                <a16:creationId xmlns:a16="http://schemas.microsoft.com/office/drawing/2014/main" id="{C3BF09CD-428B-CC42-972C-9959D0E0CE55}"/>
              </a:ext>
            </a:extLst>
          </p:cNvPr>
          <p:cNvSpPr txBox="1"/>
          <p:nvPr/>
        </p:nvSpPr>
        <p:spPr>
          <a:xfrm>
            <a:off x="3494599" y="1769196"/>
            <a:ext cx="17907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Engine model</a:t>
            </a:r>
          </a:p>
        </p:txBody>
      </p:sp>
      <p:sp>
        <p:nvSpPr>
          <p:cNvPr id="70" name="Rounded Rectangle 69">
            <a:extLst>
              <a:ext uri="{FF2B5EF4-FFF2-40B4-BE49-F238E27FC236}">
                <a16:creationId xmlns:a16="http://schemas.microsoft.com/office/drawing/2014/main" id="{FD1A8A76-170E-894B-8B31-3F145DDE97DC}"/>
              </a:ext>
            </a:extLst>
          </p:cNvPr>
          <p:cNvSpPr/>
          <p:nvPr/>
        </p:nvSpPr>
        <p:spPr>
          <a:xfrm>
            <a:off x="227013" y="2324787"/>
            <a:ext cx="2867116" cy="39056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A1B4981E-32B4-D843-984C-6DE8A66E0B75}"/>
              </a:ext>
            </a:extLst>
          </p:cNvPr>
          <p:cNvCxnSpPr>
            <a:stCxn id="70" idx="3"/>
            <a:endCxn id="33" idx="1"/>
          </p:cNvCxnSpPr>
          <p:nvPr/>
        </p:nvCxnSpPr>
        <p:spPr bwMode="auto">
          <a:xfrm>
            <a:off x="3094129" y="4277628"/>
            <a:ext cx="400470" cy="0"/>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cxnSp>
        <p:nvCxnSpPr>
          <p:cNvPr id="7" name="Straight Arrow Connector 6">
            <a:extLst>
              <a:ext uri="{FF2B5EF4-FFF2-40B4-BE49-F238E27FC236}">
                <a16:creationId xmlns:a16="http://schemas.microsoft.com/office/drawing/2014/main" id="{C5965914-5904-774F-937D-245C53FEE154}"/>
              </a:ext>
            </a:extLst>
          </p:cNvPr>
          <p:cNvCxnSpPr>
            <a:cxnSpLocks/>
            <a:endCxn id="55" idx="1"/>
          </p:cNvCxnSpPr>
          <p:nvPr/>
        </p:nvCxnSpPr>
        <p:spPr bwMode="auto">
          <a:xfrm>
            <a:off x="7861957" y="5324135"/>
            <a:ext cx="205622" cy="0"/>
          </a:xfrm>
          <a:prstGeom prst="straightConnector1">
            <a:avLst/>
          </a:prstGeom>
          <a:solidFill>
            <a:schemeClr val="accent1"/>
          </a:solidFill>
          <a:ln w="28575"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355634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D401-E9B0-4A4A-BE46-2FDAF8582A20}"/>
              </a:ext>
            </a:extLst>
          </p:cNvPr>
          <p:cNvSpPr>
            <a:spLocks noGrp="1"/>
          </p:cNvSpPr>
          <p:nvPr>
            <p:ph type="title"/>
          </p:nvPr>
        </p:nvSpPr>
        <p:spPr/>
        <p:txBody>
          <a:bodyPr/>
          <a:lstStyle/>
          <a:p>
            <a:r>
              <a:rPr lang="en-US" dirty="0"/>
              <a:t>Noise modeling</a:t>
            </a:r>
          </a:p>
        </p:txBody>
      </p:sp>
      <p:sp>
        <p:nvSpPr>
          <p:cNvPr id="3" name="Content Placeholder 2">
            <a:extLst>
              <a:ext uri="{FF2B5EF4-FFF2-40B4-BE49-F238E27FC236}">
                <a16:creationId xmlns:a16="http://schemas.microsoft.com/office/drawing/2014/main" id="{A3154250-9B48-754C-953F-F877D90C204B}"/>
              </a:ext>
            </a:extLst>
          </p:cNvPr>
          <p:cNvSpPr>
            <a:spLocks noGrp="1"/>
          </p:cNvSpPr>
          <p:nvPr>
            <p:ph idx="1"/>
          </p:nvPr>
        </p:nvSpPr>
        <p:spPr/>
        <p:txBody>
          <a:bodyPr/>
          <a:lstStyle/>
          <a:p>
            <a:pPr marL="0" indent="0">
              <a:buNone/>
            </a:pPr>
            <a:r>
              <a:rPr lang="en-US" sz="2800" u="sng" dirty="0"/>
              <a:t>Analysis phase:</a:t>
            </a:r>
          </a:p>
          <a:p>
            <a:r>
              <a:rPr lang="en-US" dirty="0"/>
              <a:t>Apply existing noise estimation methods to build source noise database</a:t>
            </a:r>
          </a:p>
          <a:p>
            <a:pPr lvl="1">
              <a:lnSpc>
                <a:spcPct val="150000"/>
              </a:lnSpc>
            </a:pPr>
            <a:r>
              <a:rPr lang="nl-BE" sz="1600" dirty="0"/>
              <a:t>Goal: SPL </a:t>
            </a:r>
            <a:r>
              <a:rPr lang="en-US" sz="1600" dirty="0"/>
              <a:t>as function of frequency and directivity for individual noise source </a:t>
            </a:r>
          </a:p>
          <a:p>
            <a:pPr lvl="1"/>
            <a:r>
              <a:rPr lang="en-US" sz="1600" dirty="0"/>
              <a:t>For example SAE ARP876 for jet noise</a:t>
            </a:r>
          </a:p>
          <a:p>
            <a:r>
              <a:rPr lang="en-US" dirty="0"/>
              <a:t>Use ICAO Annex 16 Noise certification framework to evaluate noise footprint</a:t>
            </a:r>
          </a:p>
          <a:p>
            <a:r>
              <a:rPr lang="en-US" dirty="0"/>
              <a:t>EPNL as driving parameter</a:t>
            </a:r>
          </a:p>
          <a:p>
            <a:r>
              <a:rPr lang="en-US" dirty="0"/>
              <a:t>Quantify noise footprint of derivative engine</a:t>
            </a:r>
          </a:p>
          <a:p>
            <a:endParaRPr lang="en-US" dirty="0"/>
          </a:p>
          <a:p>
            <a:pPr>
              <a:lnSpc>
                <a:spcPct val="150000"/>
              </a:lnSpc>
            </a:pPr>
            <a:endParaRPr lang="en-US" dirty="0"/>
          </a:p>
          <a:p>
            <a:endParaRPr lang="en-US" dirty="0"/>
          </a:p>
        </p:txBody>
      </p:sp>
    </p:spTree>
    <p:extLst>
      <p:ext uri="{BB962C8B-B14F-4D97-AF65-F5344CB8AC3E}">
        <p14:creationId xmlns:p14="http://schemas.microsoft.com/office/powerpoint/2010/main" val="184909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7431-13AE-154C-9C1C-DF0DBA7EDF91}"/>
              </a:ext>
            </a:extLst>
          </p:cNvPr>
          <p:cNvSpPr>
            <a:spLocks noGrp="1"/>
          </p:cNvSpPr>
          <p:nvPr>
            <p:ph type="title"/>
          </p:nvPr>
        </p:nvSpPr>
        <p:spPr/>
        <p:txBody>
          <a:bodyPr/>
          <a:lstStyle/>
          <a:p>
            <a:r>
              <a:rPr lang="en-US" dirty="0"/>
              <a:t>Noise modeling</a:t>
            </a:r>
          </a:p>
        </p:txBody>
      </p:sp>
      <p:sp>
        <p:nvSpPr>
          <p:cNvPr id="3" name="Content Placeholder 2">
            <a:extLst>
              <a:ext uri="{FF2B5EF4-FFF2-40B4-BE49-F238E27FC236}">
                <a16:creationId xmlns:a16="http://schemas.microsoft.com/office/drawing/2014/main" id="{9A7A0678-8F86-D640-9AE1-F79D8B0D9A97}"/>
              </a:ext>
            </a:extLst>
          </p:cNvPr>
          <p:cNvSpPr>
            <a:spLocks noGrp="1"/>
          </p:cNvSpPr>
          <p:nvPr>
            <p:ph idx="1"/>
          </p:nvPr>
        </p:nvSpPr>
        <p:spPr/>
        <p:txBody>
          <a:bodyPr/>
          <a:lstStyle/>
          <a:p>
            <a:pPr marL="0" indent="0">
              <a:buNone/>
            </a:pPr>
            <a:r>
              <a:rPr lang="en-US" sz="2800" u="sng" dirty="0"/>
              <a:t>Design phase:</a:t>
            </a:r>
          </a:p>
          <a:p>
            <a:r>
              <a:rPr lang="en-US" sz="2200" dirty="0"/>
              <a:t>Identify main engine parameters that are driving noise footprint as function of frequency spectrum</a:t>
            </a:r>
            <a:r>
              <a:rPr lang="en-US" sz="2200" u="sng" dirty="0"/>
              <a:t> </a:t>
            </a:r>
          </a:p>
          <a:p>
            <a:pPr lvl="1">
              <a:lnSpc>
                <a:spcPct val="150000"/>
              </a:lnSpc>
            </a:pPr>
            <a:r>
              <a:rPr lang="en-US" sz="1800" dirty="0"/>
              <a:t>Develop roadmap for technology development on reducing noise footprint </a:t>
            </a:r>
            <a:endParaRPr lang="en-US" sz="1600" u="sng" dirty="0"/>
          </a:p>
          <a:p>
            <a:r>
              <a:rPr lang="en-US" sz="2200" dirty="0"/>
              <a:t>Clean-sheet to reduce noise footprint </a:t>
            </a:r>
          </a:p>
          <a:p>
            <a:pPr lvl="1">
              <a:lnSpc>
                <a:spcPct val="150000"/>
              </a:lnSpc>
            </a:pPr>
            <a:r>
              <a:rPr lang="en-US" sz="1800" dirty="0"/>
              <a:t>Comparison with derivative engine</a:t>
            </a:r>
            <a:endParaRPr lang="en-US" dirty="0"/>
          </a:p>
        </p:txBody>
      </p:sp>
    </p:spTree>
    <p:extLst>
      <p:ext uri="{BB962C8B-B14F-4D97-AF65-F5344CB8AC3E}">
        <p14:creationId xmlns:p14="http://schemas.microsoft.com/office/powerpoint/2010/main" val="144190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Summary</a:t>
            </a:r>
          </a:p>
        </p:txBody>
      </p:sp>
      <p:sp>
        <p:nvSpPr>
          <p:cNvPr id="12290" name="Rectangle 3"/>
          <p:cNvSpPr>
            <a:spLocks noGrp="1" noChangeArrowheads="1"/>
          </p:cNvSpPr>
          <p:nvPr>
            <p:ph type="body" idx="1"/>
          </p:nvPr>
        </p:nvSpPr>
        <p:spPr>
          <a:xfrm>
            <a:off x="227013" y="1015911"/>
            <a:ext cx="8759332" cy="5353357"/>
          </a:xfrm>
        </p:spPr>
        <p:txBody>
          <a:bodyPr/>
          <a:lstStyle/>
          <a:p>
            <a:pPr marL="0" indent="0">
              <a:buNone/>
            </a:pPr>
            <a:r>
              <a:rPr lang="en-US" dirty="0"/>
              <a:t>A first-principles based approach to provide rational basis for regulations and identifying new technologies to improve the environmental footprint </a:t>
            </a:r>
          </a:p>
          <a:p>
            <a:r>
              <a:rPr lang="en-US" dirty="0"/>
              <a:t>Modeled the CFM56-5B/7B engines, whose core will be used to model a derivative engine for an SST</a:t>
            </a:r>
          </a:p>
          <a:p>
            <a:r>
              <a:rPr lang="en-US" dirty="0"/>
              <a:t>Reactor network based gas turbine combustor model built to estimate NO</a:t>
            </a:r>
            <a:r>
              <a:rPr lang="en-US" baseline="-25000" dirty="0"/>
              <a:t>x</a:t>
            </a:r>
            <a:r>
              <a:rPr lang="en-US" dirty="0"/>
              <a:t> emissions</a:t>
            </a:r>
          </a:p>
          <a:p>
            <a:r>
              <a:rPr lang="en-US" dirty="0"/>
              <a:t>Next steps: </a:t>
            </a:r>
          </a:p>
          <a:p>
            <a:pPr lvl="1"/>
            <a:r>
              <a:rPr lang="en-US" dirty="0"/>
              <a:t>Extend combustor model to capture CO, HC and soot</a:t>
            </a:r>
          </a:p>
          <a:p>
            <a:pPr lvl="1"/>
            <a:r>
              <a:rPr lang="en-US" dirty="0"/>
              <a:t>Build noise model to quantify engine noise</a:t>
            </a:r>
          </a:p>
          <a:p>
            <a:pPr lvl="1"/>
            <a:r>
              <a:rPr lang="en-US" dirty="0"/>
              <a:t>Model derivative engine based on inputs from collaborators (mission and airframe)</a:t>
            </a:r>
          </a:p>
          <a:p>
            <a:pPr lvl="1"/>
            <a:r>
              <a:rPr lang="en-US" dirty="0"/>
              <a:t>Model clean-sheet engine for given mission and airframe</a:t>
            </a:r>
          </a:p>
          <a:p>
            <a:pPr lvl="1"/>
            <a:endParaRPr lang="en-US" dirty="0"/>
          </a:p>
          <a:p>
            <a:endParaRPr lang="en-US" sz="2800" dirty="0"/>
          </a:p>
          <a:p>
            <a:endParaRPr lang="en-US" sz="2800" dirty="0"/>
          </a:p>
          <a:p>
            <a:endParaRPr lang="en-US" sz="2800" dirty="0"/>
          </a:p>
          <a:p>
            <a:endParaRPr lang="en-US" sz="2800" dirty="0">
              <a:latin typeface="Tahoma"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7" hidden="1">
            <a:extLst>
              <a:ext uri="{FF2B5EF4-FFF2-40B4-BE49-F238E27FC236}">
                <a16:creationId xmlns:a16="http://schemas.microsoft.com/office/drawing/2014/main" id="{89FAEAEA-24DC-0D46-B5C8-ED0AA464A9D5}"/>
              </a:ext>
            </a:extLst>
          </p:cNvPr>
          <p:cNvGraphicFramePr>
            <a:graphicFrameLocks noChangeAspect="1"/>
          </p:cNvGraphicFramePr>
          <p:nvPr>
            <p:custDataLst>
              <p:tags r:id="rId2"/>
            </p:custDataLst>
            <p:extLst>
              <p:ext uri="{D42A27DB-BD31-4B8C-83A1-F6EECF244321}">
                <p14:modId xmlns:p14="http://schemas.microsoft.com/office/powerpoint/2010/main" val="1751307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 name="think-cell Slide" r:id="rId74" imgW="7772400" imgH="10058400" progId="TCLayout.ActiveDocument.1">
                  <p:embed/>
                </p:oleObj>
              </mc:Choice>
              <mc:Fallback>
                <p:oleObj name="think-cell Slide" r:id="rId74" imgW="7772400" imgH="10058400" progId="TCLayout.ActiveDocument.1">
                  <p:embed/>
                  <p:pic>
                    <p:nvPicPr>
                      <p:cNvPr id="58" name="Object 57" hidden="1">
                        <a:extLst>
                          <a:ext uri="{FF2B5EF4-FFF2-40B4-BE49-F238E27FC236}">
                            <a16:creationId xmlns:a16="http://schemas.microsoft.com/office/drawing/2014/main" id="{89FAEAEA-24DC-0D46-B5C8-ED0AA464A9D5}"/>
                          </a:ext>
                        </a:extLst>
                      </p:cNvPr>
                      <p:cNvPicPr/>
                      <p:nvPr/>
                    </p:nvPicPr>
                    <p:blipFill>
                      <a:blip r:embed="rId75"/>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B6E5BE2-1B0D-724F-B484-31FE68EB0434}"/>
              </a:ext>
            </a:extLst>
          </p:cNvPr>
          <p:cNvSpPr/>
          <p:nvPr>
            <p:custDataLst>
              <p:tags r:id="rId3"/>
            </p:custDataLst>
          </p:nvPr>
        </p:nvSpPr>
        <p:spPr bwMode="auto">
          <a:xfrm>
            <a:off x="-12990" y="0"/>
            <a:ext cx="184731" cy="461665"/>
          </a:xfrm>
          <a:prstGeom prst="rect">
            <a:avLst/>
          </a:prstGeom>
          <a:solidFill>
            <a:schemeClr val="accent1"/>
          </a:solidFill>
          <a:ln w="12700" cap="flat" cmpd="sng" algn="ctr">
            <a:solidFill>
              <a:schemeClr val="tx1"/>
            </a:solidFill>
            <a:prstDash val="solid"/>
            <a:round/>
            <a:headEnd type="none" w="sm" len="sm"/>
            <a:tailEnd type="none" w="med" len="sm"/>
          </a:ln>
          <a:effectLst/>
        </p:spPr>
        <p:txBody>
          <a:bodyPr vert="horz" wrap="none" lIns="0" tIns="0" rIns="0" bIns="0" numCol="1" spcCol="0" rtlCol="0" anchor="t" anchorCtr="0" compatLnSpc="1">
            <a:prstTxWarp prst="textNoShape">
              <a:avLst/>
            </a:prstTxWarp>
            <a:noAutofit/>
          </a:bodyPr>
          <a:lstStyle/>
          <a:p>
            <a:pPr algn="ctr"/>
            <a:endParaRPr kumimoji="0" lang="en-US" sz="1100" u="none" strike="noStrike" cap="none" normalizeH="0" dirty="0">
              <a:ln>
                <a:noFill/>
              </a:ln>
              <a:solidFill>
                <a:schemeClr val="tx1"/>
              </a:solidFill>
              <a:effectLst/>
              <a:latin typeface="Tahoma" panose="020B0604030504040204" pitchFamily="34" charset="0"/>
              <a:ea typeface="ＭＳ Ｐゴシック" panose="020B0600070205080204" pitchFamily="34" charset="-128"/>
              <a:sym typeface="Tahoma" panose="020B0604030504040204" pitchFamily="34" charset="0"/>
            </a:endParaRPr>
          </a:p>
        </p:txBody>
      </p:sp>
      <p:sp>
        <p:nvSpPr>
          <p:cNvPr id="2" name="Title 1">
            <a:extLst>
              <a:ext uri="{FF2B5EF4-FFF2-40B4-BE49-F238E27FC236}">
                <a16:creationId xmlns:a16="http://schemas.microsoft.com/office/drawing/2014/main" id="{920B7A2C-2DDA-3F45-9AC0-453EAAFC377E}"/>
              </a:ext>
            </a:extLst>
          </p:cNvPr>
          <p:cNvSpPr>
            <a:spLocks noGrp="1"/>
          </p:cNvSpPr>
          <p:nvPr>
            <p:ph type="title"/>
          </p:nvPr>
        </p:nvSpPr>
        <p:spPr/>
        <p:txBody>
          <a:bodyPr/>
          <a:lstStyle/>
          <a:p>
            <a:r>
              <a:rPr lang="en-US" dirty="0"/>
              <a:t>Schedule</a:t>
            </a:r>
          </a:p>
        </p:txBody>
      </p:sp>
      <p:sp>
        <p:nvSpPr>
          <p:cNvPr id="528" name="Rectangle 527">
            <a:extLst>
              <a:ext uri="{FF2B5EF4-FFF2-40B4-BE49-F238E27FC236}">
                <a16:creationId xmlns:a16="http://schemas.microsoft.com/office/drawing/2014/main" id="{0898040E-0EA5-0145-8F04-22E4458915BE}"/>
              </a:ext>
            </a:extLst>
          </p:cNvPr>
          <p:cNvSpPr/>
          <p:nvPr>
            <p:custDataLst>
              <p:tags r:id="rId4"/>
            </p:custDataLst>
          </p:nvPr>
        </p:nvSpPr>
        <p:spPr bwMode="auto">
          <a:xfrm>
            <a:off x="182563" y="2887663"/>
            <a:ext cx="8677275" cy="306388"/>
          </a:xfrm>
          <a:prstGeom prst="rect">
            <a:avLst/>
          </a:prstGeom>
          <a:solidFill>
            <a:schemeClr val="accent1"/>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55" name="Rectangle 554">
            <a:extLst>
              <a:ext uri="{FF2B5EF4-FFF2-40B4-BE49-F238E27FC236}">
                <a16:creationId xmlns:a16="http://schemas.microsoft.com/office/drawing/2014/main" id="{30E9E205-AFA0-FB4F-90DE-0BC92A56F4CB}"/>
              </a:ext>
            </a:extLst>
          </p:cNvPr>
          <p:cNvSpPr/>
          <p:nvPr>
            <p:custDataLst>
              <p:tags r:id="rId5"/>
            </p:custDataLst>
          </p:nvPr>
        </p:nvSpPr>
        <p:spPr bwMode="auto">
          <a:xfrm>
            <a:off x="182563" y="3724275"/>
            <a:ext cx="8677275" cy="169863"/>
          </a:xfrm>
          <a:prstGeom prst="rect">
            <a:avLst/>
          </a:prstGeom>
          <a:solidFill>
            <a:srgbClr val="DFE5EF"/>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56" name="Rectangle 555">
            <a:extLst>
              <a:ext uri="{FF2B5EF4-FFF2-40B4-BE49-F238E27FC236}">
                <a16:creationId xmlns:a16="http://schemas.microsoft.com/office/drawing/2014/main" id="{D45AA5E9-65B5-9A45-B8F8-DCA5C12D2D9B}"/>
              </a:ext>
            </a:extLst>
          </p:cNvPr>
          <p:cNvSpPr/>
          <p:nvPr>
            <p:custDataLst>
              <p:tags r:id="rId6"/>
            </p:custDataLst>
          </p:nvPr>
        </p:nvSpPr>
        <p:spPr bwMode="auto">
          <a:xfrm>
            <a:off x="182563" y="3894138"/>
            <a:ext cx="8677275" cy="304800"/>
          </a:xfrm>
          <a:prstGeom prst="rect">
            <a:avLst/>
          </a:prstGeom>
          <a:solidFill>
            <a:srgbClr val="DFE5EF"/>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50" name="Rectangle 549">
            <a:extLst>
              <a:ext uri="{FF2B5EF4-FFF2-40B4-BE49-F238E27FC236}">
                <a16:creationId xmlns:a16="http://schemas.microsoft.com/office/drawing/2014/main" id="{C4CF3B9F-FA73-0E41-8846-52DF27CE2EEB}"/>
              </a:ext>
            </a:extLst>
          </p:cNvPr>
          <p:cNvSpPr/>
          <p:nvPr>
            <p:custDataLst>
              <p:tags r:id="rId7"/>
            </p:custDataLst>
          </p:nvPr>
        </p:nvSpPr>
        <p:spPr bwMode="auto">
          <a:xfrm>
            <a:off x="182563" y="3363913"/>
            <a:ext cx="8677275" cy="360363"/>
          </a:xfrm>
          <a:prstGeom prst="rect">
            <a:avLst/>
          </a:prstGeom>
          <a:solidFill>
            <a:schemeClr val="accent5"/>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30" name="Rectangle 529">
            <a:extLst>
              <a:ext uri="{FF2B5EF4-FFF2-40B4-BE49-F238E27FC236}">
                <a16:creationId xmlns:a16="http://schemas.microsoft.com/office/drawing/2014/main" id="{75B9E84E-C86B-B342-87F0-90DDEA0DE1A3}"/>
              </a:ext>
            </a:extLst>
          </p:cNvPr>
          <p:cNvSpPr/>
          <p:nvPr>
            <p:custDataLst>
              <p:tags r:id="rId8"/>
            </p:custDataLst>
          </p:nvPr>
        </p:nvSpPr>
        <p:spPr bwMode="auto">
          <a:xfrm>
            <a:off x="182563" y="2278063"/>
            <a:ext cx="8677275" cy="304800"/>
          </a:xfrm>
          <a:prstGeom prst="rect">
            <a:avLst/>
          </a:prstGeom>
          <a:solidFill>
            <a:schemeClr val="accent1"/>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57" name="Rectangle 556">
            <a:extLst>
              <a:ext uri="{FF2B5EF4-FFF2-40B4-BE49-F238E27FC236}">
                <a16:creationId xmlns:a16="http://schemas.microsoft.com/office/drawing/2014/main" id="{E6B066F8-C74F-E64C-BB99-016B8E6B8B29}"/>
              </a:ext>
            </a:extLst>
          </p:cNvPr>
          <p:cNvSpPr/>
          <p:nvPr>
            <p:custDataLst>
              <p:tags r:id="rId9"/>
            </p:custDataLst>
          </p:nvPr>
        </p:nvSpPr>
        <p:spPr bwMode="auto">
          <a:xfrm>
            <a:off x="182563" y="4503738"/>
            <a:ext cx="8677275" cy="358775"/>
          </a:xfrm>
          <a:prstGeom prst="rect">
            <a:avLst/>
          </a:prstGeom>
          <a:solidFill>
            <a:srgbClr val="DFE5EF"/>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58" name="Rectangle 557">
            <a:extLst>
              <a:ext uri="{FF2B5EF4-FFF2-40B4-BE49-F238E27FC236}">
                <a16:creationId xmlns:a16="http://schemas.microsoft.com/office/drawing/2014/main" id="{E2D2E492-0719-7048-B605-30AE3E5424CF}"/>
              </a:ext>
            </a:extLst>
          </p:cNvPr>
          <p:cNvSpPr/>
          <p:nvPr>
            <p:custDataLst>
              <p:tags r:id="rId10"/>
            </p:custDataLst>
          </p:nvPr>
        </p:nvSpPr>
        <p:spPr bwMode="auto">
          <a:xfrm>
            <a:off x="182563" y="4862513"/>
            <a:ext cx="8677275" cy="360363"/>
          </a:xfrm>
          <a:prstGeom prst="rect">
            <a:avLst/>
          </a:prstGeom>
          <a:solidFill>
            <a:srgbClr val="DFE5EF"/>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2" name="Rectangle 21">
            <a:extLst>
              <a:ext uri="{FF2B5EF4-FFF2-40B4-BE49-F238E27FC236}">
                <a16:creationId xmlns:a16="http://schemas.microsoft.com/office/drawing/2014/main" id="{EB5E1980-5EE4-BE4F-ACF0-AC4C2F240ED4}"/>
              </a:ext>
            </a:extLst>
          </p:cNvPr>
          <p:cNvSpPr/>
          <p:nvPr>
            <p:custDataLst>
              <p:tags r:id="rId11"/>
            </p:custDataLst>
          </p:nvPr>
        </p:nvSpPr>
        <p:spPr bwMode="auto">
          <a:xfrm>
            <a:off x="182563" y="2582862"/>
            <a:ext cx="8677275" cy="304800"/>
          </a:xfrm>
          <a:prstGeom prst="rect">
            <a:avLst/>
          </a:prstGeom>
          <a:solidFill>
            <a:schemeClr val="accent1"/>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59" name="Rectangle 558">
            <a:extLst>
              <a:ext uri="{FF2B5EF4-FFF2-40B4-BE49-F238E27FC236}">
                <a16:creationId xmlns:a16="http://schemas.microsoft.com/office/drawing/2014/main" id="{AC278DF5-5C3E-2848-A455-2FB2A430DA0E}"/>
              </a:ext>
            </a:extLst>
          </p:cNvPr>
          <p:cNvSpPr/>
          <p:nvPr>
            <p:custDataLst>
              <p:tags r:id="rId12"/>
            </p:custDataLst>
          </p:nvPr>
        </p:nvSpPr>
        <p:spPr bwMode="auto">
          <a:xfrm>
            <a:off x="182563" y="5222875"/>
            <a:ext cx="8677275" cy="169863"/>
          </a:xfrm>
          <a:prstGeom prst="rect">
            <a:avLst/>
          </a:prstGeom>
          <a:solidFill>
            <a:srgbClr val="D6D7D9"/>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29" name="Rectangle 528">
            <a:extLst>
              <a:ext uri="{FF2B5EF4-FFF2-40B4-BE49-F238E27FC236}">
                <a16:creationId xmlns:a16="http://schemas.microsoft.com/office/drawing/2014/main" id="{0B43B5D1-3A5B-B548-9987-885318776159}"/>
              </a:ext>
            </a:extLst>
          </p:cNvPr>
          <p:cNvSpPr/>
          <p:nvPr>
            <p:custDataLst>
              <p:tags r:id="rId13"/>
            </p:custDataLst>
          </p:nvPr>
        </p:nvSpPr>
        <p:spPr bwMode="auto">
          <a:xfrm>
            <a:off x="182563" y="2105025"/>
            <a:ext cx="8677275" cy="173038"/>
          </a:xfrm>
          <a:prstGeom prst="rect">
            <a:avLst/>
          </a:prstGeom>
          <a:solidFill>
            <a:schemeClr val="accent1"/>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23" name="Rectangle 22">
            <a:extLst>
              <a:ext uri="{FF2B5EF4-FFF2-40B4-BE49-F238E27FC236}">
                <a16:creationId xmlns:a16="http://schemas.microsoft.com/office/drawing/2014/main" id="{8E71377F-403E-404B-9CC5-48C83B99DA8B}"/>
              </a:ext>
            </a:extLst>
          </p:cNvPr>
          <p:cNvSpPr/>
          <p:nvPr>
            <p:custDataLst>
              <p:tags r:id="rId14"/>
            </p:custDataLst>
          </p:nvPr>
        </p:nvSpPr>
        <p:spPr bwMode="auto">
          <a:xfrm>
            <a:off x="182563" y="4198937"/>
            <a:ext cx="8677275" cy="304800"/>
          </a:xfrm>
          <a:prstGeom prst="rect">
            <a:avLst/>
          </a:prstGeom>
          <a:solidFill>
            <a:srgbClr val="DFE5EF"/>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49" name="Rectangle 548">
            <a:extLst>
              <a:ext uri="{FF2B5EF4-FFF2-40B4-BE49-F238E27FC236}">
                <a16:creationId xmlns:a16="http://schemas.microsoft.com/office/drawing/2014/main" id="{C1C30E8D-3E3C-9C4C-85A0-888F8779C1EB}"/>
              </a:ext>
            </a:extLst>
          </p:cNvPr>
          <p:cNvSpPr/>
          <p:nvPr>
            <p:custDataLst>
              <p:tags r:id="rId15"/>
            </p:custDataLst>
          </p:nvPr>
        </p:nvSpPr>
        <p:spPr bwMode="auto">
          <a:xfrm>
            <a:off x="182563" y="3194050"/>
            <a:ext cx="8677275" cy="169863"/>
          </a:xfrm>
          <a:prstGeom prst="rect">
            <a:avLst/>
          </a:prstGeom>
          <a:solidFill>
            <a:schemeClr val="accent5"/>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560" name="Rectangle 559">
            <a:extLst>
              <a:ext uri="{FF2B5EF4-FFF2-40B4-BE49-F238E27FC236}">
                <a16:creationId xmlns:a16="http://schemas.microsoft.com/office/drawing/2014/main" id="{C47E0E96-5575-7342-83EF-76636C3CDDB6}"/>
              </a:ext>
            </a:extLst>
          </p:cNvPr>
          <p:cNvSpPr/>
          <p:nvPr>
            <p:custDataLst>
              <p:tags r:id="rId16"/>
            </p:custDataLst>
          </p:nvPr>
        </p:nvSpPr>
        <p:spPr bwMode="auto">
          <a:xfrm>
            <a:off x="182563" y="5392738"/>
            <a:ext cx="8677275" cy="363538"/>
          </a:xfrm>
          <a:prstGeom prst="rect">
            <a:avLst/>
          </a:prstGeom>
          <a:solidFill>
            <a:srgbClr val="D6D7D9"/>
          </a:solidFill>
          <a:ln w="12700" cap="flat" cmpd="sng" algn="ctr">
            <a:noFill/>
            <a:prstDash val="solid"/>
            <a:round/>
            <a:headEnd type="none" w="sm" len="sm"/>
            <a:tailEnd type="none" w="med" len="sm"/>
          </a:ln>
          <a:effectLst/>
          <a:extLst>
            <a:ext uri="{91240B29-F687-4F45-9708-019B960494DF}">
              <a14:hiddenLine xmlns:a14="http://schemas.microsoft.com/office/drawing/2010/main" w="12700" cap="flat" cmpd="sng" algn="ctr">
                <a:solidFill>
                  <a:schemeClr val="tx1"/>
                </a:solidFill>
                <a:prstDash val="solid"/>
                <a:round/>
                <a:headEnd type="none" w="sm" len="sm"/>
                <a:tailEnd type="none" w="med" len="sm"/>
              </a14:hiddenLine>
            </a:ex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83" name="Rectangle 2">
            <a:extLst>
              <a:ext uri="{FF2B5EF4-FFF2-40B4-BE49-F238E27FC236}">
                <a16:creationId xmlns:a16="http://schemas.microsoft.com/office/drawing/2014/main" id="{B2654C48-942C-3B4F-9FFB-E012842C9CFA}"/>
              </a:ext>
            </a:extLst>
          </p:cNvPr>
          <p:cNvSpPr txBox="1">
            <a:spLocks noChangeArrowheads="1"/>
          </p:cNvSpPr>
          <p:nvPr>
            <p:custDataLst>
              <p:tags r:id="rId17"/>
            </p:custDataLst>
          </p:nvPr>
        </p:nvSpPr>
        <p:spPr bwMode="auto">
          <a:xfrm>
            <a:off x="3203575" y="1584325"/>
            <a:ext cx="2270125"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789CCD04-AC65-4EE2-B3B9-7993CDECA6F5}" type="datetime'2''''''''''''0''''''''''1''''9'''''''''''''''''''''''''''">
              <a:rPr lang="en-US" altLang="en-US" sz="1400" b="1" smtClean="0">
                <a:latin typeface="Tahoma" panose="020B0604030504040204" pitchFamily="34" charset="0"/>
                <a:ea typeface="ＭＳ Ｐゴシック" panose="020B0600070205080204" pitchFamily="34" charset="-128"/>
                <a:sym typeface="Tahoma" panose="020B0604030504040204" pitchFamily="34" charset="0"/>
              </a:rPr>
              <a:pPr marL="0" indent="0" algn="ctr">
                <a:spcBef>
                  <a:spcPct val="0"/>
                </a:spcBef>
                <a:buNone/>
              </a:pPr>
              <a:t>2019</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8" name="Rectangle 2">
            <a:extLst>
              <a:ext uri="{FF2B5EF4-FFF2-40B4-BE49-F238E27FC236}">
                <a16:creationId xmlns:a16="http://schemas.microsoft.com/office/drawing/2014/main" id="{C2230CD1-7910-C442-A5F0-2BE354E09F66}"/>
              </a:ext>
            </a:extLst>
          </p:cNvPr>
          <p:cNvSpPr txBox="1">
            <a:spLocks noChangeArrowheads="1"/>
          </p:cNvSpPr>
          <p:nvPr>
            <p:custDataLst>
              <p:tags r:id="rId18"/>
            </p:custDataLst>
          </p:nvPr>
        </p:nvSpPr>
        <p:spPr bwMode="auto">
          <a:xfrm>
            <a:off x="5473700" y="1584325"/>
            <a:ext cx="3386138"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66FF1DE3-F984-4B94-8851-820448BC8A22}" type="datetime'''''''''''''''2''''0''''20'''''''''''">
              <a:rPr lang="en-US" altLang="en-US" sz="1400" b="1" smtClean="0"/>
              <a:pPr/>
              <a:t>2020</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61" name="Rectangle 2">
            <a:extLst>
              <a:ext uri="{FF2B5EF4-FFF2-40B4-BE49-F238E27FC236}">
                <a16:creationId xmlns:a16="http://schemas.microsoft.com/office/drawing/2014/main" id="{9AE77D7D-40EC-0C4E-9A4B-E9F564F03492}"/>
              </a:ext>
            </a:extLst>
          </p:cNvPr>
          <p:cNvSpPr txBox="1">
            <a:spLocks noChangeArrowheads="1"/>
          </p:cNvSpPr>
          <p:nvPr>
            <p:custDataLst>
              <p:tags r:id="rId19"/>
            </p:custDataLst>
          </p:nvPr>
        </p:nvSpPr>
        <p:spPr bwMode="auto">
          <a:xfrm>
            <a:off x="3203575" y="1844675"/>
            <a:ext cx="558800"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DB6027FB-3673-4FF3-BA41-303A180CD48F}" type="datetime'''''''''''''''''''''S''''''''''''''e''p'''''''''''''''''''''''">
              <a:rPr lang="en-US" altLang="en-US" sz="1400" b="1" smtClean="0"/>
              <a:pPr/>
              <a:t>Sep</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62" name="Rectangle 2">
            <a:extLst>
              <a:ext uri="{FF2B5EF4-FFF2-40B4-BE49-F238E27FC236}">
                <a16:creationId xmlns:a16="http://schemas.microsoft.com/office/drawing/2014/main" id="{B139B38C-32FC-4544-995F-519EEC8B6E8C}"/>
              </a:ext>
            </a:extLst>
          </p:cNvPr>
          <p:cNvSpPr txBox="1">
            <a:spLocks noChangeArrowheads="1"/>
          </p:cNvSpPr>
          <p:nvPr>
            <p:custDataLst>
              <p:tags r:id="rId20"/>
            </p:custDataLst>
          </p:nvPr>
        </p:nvSpPr>
        <p:spPr bwMode="auto">
          <a:xfrm>
            <a:off x="3762375" y="1844675"/>
            <a:ext cx="576263"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FDE000D9-C512-4980-9996-D6B44953528C}" type="datetime'''''''''O''''''''''''''''''c''''''''''''''''''''t'">
              <a:rPr lang="en-US" altLang="en-US" sz="1400" b="1" smtClean="0"/>
              <a:pPr/>
              <a:t>Oct</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63" name="Rectangle 2">
            <a:extLst>
              <a:ext uri="{FF2B5EF4-FFF2-40B4-BE49-F238E27FC236}">
                <a16:creationId xmlns:a16="http://schemas.microsoft.com/office/drawing/2014/main" id="{AD5D2EE4-EF2D-DF46-AD70-6C1FB0A5681D}"/>
              </a:ext>
            </a:extLst>
          </p:cNvPr>
          <p:cNvSpPr txBox="1">
            <a:spLocks noChangeArrowheads="1"/>
          </p:cNvSpPr>
          <p:nvPr>
            <p:custDataLst>
              <p:tags r:id="rId21"/>
            </p:custDataLst>
          </p:nvPr>
        </p:nvSpPr>
        <p:spPr bwMode="auto">
          <a:xfrm>
            <a:off x="4338638" y="1844675"/>
            <a:ext cx="558800"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08CE6F0C-A8AB-4992-A1C7-EFF3264E2BD2}" type="datetime'''''''''''''''''''N''''''''''''o''''v'''''">
              <a:rPr lang="en-US" altLang="en-US" sz="1400" b="1" smtClean="0"/>
              <a:pPr/>
              <a:t>Nov</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1" name="Rectangle 2">
            <a:extLst>
              <a:ext uri="{FF2B5EF4-FFF2-40B4-BE49-F238E27FC236}">
                <a16:creationId xmlns:a16="http://schemas.microsoft.com/office/drawing/2014/main" id="{6C756625-19B4-834A-BF3E-A42CEA9FC70E}"/>
              </a:ext>
            </a:extLst>
          </p:cNvPr>
          <p:cNvSpPr txBox="1">
            <a:spLocks noChangeArrowheads="1"/>
          </p:cNvSpPr>
          <p:nvPr>
            <p:custDataLst>
              <p:tags r:id="rId22"/>
            </p:custDataLst>
          </p:nvPr>
        </p:nvSpPr>
        <p:spPr bwMode="auto">
          <a:xfrm>
            <a:off x="4897438" y="1844675"/>
            <a:ext cx="576263"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41CA94DA-0C02-47BD-A6D3-327E45A98978}" type="datetime'''''''''''''''D''''''''''''''''''''''''''''''''''ec'''">
              <a:rPr lang="en-US" altLang="en-US" sz="1400" b="1" smtClean="0"/>
              <a:pPr/>
              <a:t>Dec</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2" name="Rectangle 2">
            <a:extLst>
              <a:ext uri="{FF2B5EF4-FFF2-40B4-BE49-F238E27FC236}">
                <a16:creationId xmlns:a16="http://schemas.microsoft.com/office/drawing/2014/main" id="{81645DB0-D9F5-8F42-948A-45E2674EDF6F}"/>
              </a:ext>
            </a:extLst>
          </p:cNvPr>
          <p:cNvSpPr txBox="1">
            <a:spLocks noChangeArrowheads="1"/>
          </p:cNvSpPr>
          <p:nvPr>
            <p:custDataLst>
              <p:tags r:id="rId23"/>
            </p:custDataLst>
          </p:nvPr>
        </p:nvSpPr>
        <p:spPr bwMode="auto">
          <a:xfrm>
            <a:off x="5473700" y="1844675"/>
            <a:ext cx="576263"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776FAC6C-516F-4735-A44B-704585406FEC}" type="datetime'''''''''''''''''''J''''''a''''n'''''''''''''''''''''''''''''">
              <a:rPr lang="en-US" altLang="en-US" sz="1400" b="1" smtClean="0"/>
              <a:pPr/>
              <a:t>Jan</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3" name="Rectangle 2">
            <a:extLst>
              <a:ext uri="{FF2B5EF4-FFF2-40B4-BE49-F238E27FC236}">
                <a16:creationId xmlns:a16="http://schemas.microsoft.com/office/drawing/2014/main" id="{8F45242B-61F5-AB42-9538-8F74E5A17C44}"/>
              </a:ext>
            </a:extLst>
          </p:cNvPr>
          <p:cNvSpPr txBox="1">
            <a:spLocks noChangeArrowheads="1"/>
          </p:cNvSpPr>
          <p:nvPr>
            <p:custDataLst>
              <p:tags r:id="rId24"/>
            </p:custDataLst>
          </p:nvPr>
        </p:nvSpPr>
        <p:spPr bwMode="auto">
          <a:xfrm>
            <a:off x="6049963" y="1844675"/>
            <a:ext cx="539750"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1E71750F-3D8A-4264-86A0-2220235A4FFC}" type="datetime'''''F''''''e''''''''b'''''''''''''''''''''''''''''''''''''''''">
              <a:rPr lang="en-US" altLang="en-US" sz="1400" b="1" smtClean="0"/>
              <a:pPr/>
              <a:t>Feb</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4" name="Rectangle 2">
            <a:extLst>
              <a:ext uri="{FF2B5EF4-FFF2-40B4-BE49-F238E27FC236}">
                <a16:creationId xmlns:a16="http://schemas.microsoft.com/office/drawing/2014/main" id="{487C2B42-98E0-CA48-A492-133B17002B5C}"/>
              </a:ext>
            </a:extLst>
          </p:cNvPr>
          <p:cNvSpPr txBox="1">
            <a:spLocks noChangeArrowheads="1"/>
          </p:cNvSpPr>
          <p:nvPr>
            <p:custDataLst>
              <p:tags r:id="rId25"/>
            </p:custDataLst>
          </p:nvPr>
        </p:nvSpPr>
        <p:spPr bwMode="auto">
          <a:xfrm>
            <a:off x="6589713" y="1844675"/>
            <a:ext cx="576263"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F9834591-EE69-4726-976E-51A61A421ACF}" type="datetime'''''''M''''''''''''ar'''''''''''''''''''''''''''''''''''''''''">
              <a:rPr lang="en-US" altLang="en-US" sz="1400" b="1" smtClean="0"/>
              <a:pPr/>
              <a:t>Mar</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5" name="Rectangle 2">
            <a:extLst>
              <a:ext uri="{FF2B5EF4-FFF2-40B4-BE49-F238E27FC236}">
                <a16:creationId xmlns:a16="http://schemas.microsoft.com/office/drawing/2014/main" id="{6F1EE89C-3538-8643-8B9E-7D94A70B3FC0}"/>
              </a:ext>
            </a:extLst>
          </p:cNvPr>
          <p:cNvSpPr txBox="1">
            <a:spLocks noChangeArrowheads="1"/>
          </p:cNvSpPr>
          <p:nvPr>
            <p:custDataLst>
              <p:tags r:id="rId26"/>
            </p:custDataLst>
          </p:nvPr>
        </p:nvSpPr>
        <p:spPr bwMode="auto">
          <a:xfrm>
            <a:off x="7165975" y="1844675"/>
            <a:ext cx="558800"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26C50CC9-819B-4AB2-86C7-40633477B2AE}" type="datetime'''''''''''''''''''''''''''''''''''''A''''''''''p''''''r'''''''">
              <a:rPr lang="en-US" altLang="en-US" sz="1400" b="1" smtClean="0"/>
              <a:pPr/>
              <a:t>Apr</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6" name="Rectangle 2">
            <a:extLst>
              <a:ext uri="{FF2B5EF4-FFF2-40B4-BE49-F238E27FC236}">
                <a16:creationId xmlns:a16="http://schemas.microsoft.com/office/drawing/2014/main" id="{06B339C6-432B-5B42-A117-A78B67F51AB1}"/>
              </a:ext>
            </a:extLst>
          </p:cNvPr>
          <p:cNvSpPr txBox="1">
            <a:spLocks noChangeArrowheads="1"/>
          </p:cNvSpPr>
          <p:nvPr>
            <p:custDataLst>
              <p:tags r:id="rId27"/>
            </p:custDataLst>
          </p:nvPr>
        </p:nvSpPr>
        <p:spPr bwMode="auto">
          <a:xfrm>
            <a:off x="7724775" y="1844675"/>
            <a:ext cx="576263"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D6C8ACC0-0ABC-4E9E-A92E-0064DF4F6C55}" type="datetime'''''''''''''''''M''''a''''''''''''''y'">
              <a:rPr lang="en-US" altLang="en-US" sz="1400" b="1" smtClean="0"/>
              <a:pPr/>
              <a:t>May</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7" name="Rectangle 2">
            <a:extLst>
              <a:ext uri="{FF2B5EF4-FFF2-40B4-BE49-F238E27FC236}">
                <a16:creationId xmlns:a16="http://schemas.microsoft.com/office/drawing/2014/main" id="{5FEDD030-E4E1-904A-A8FD-DDF1EC8B80FF}"/>
              </a:ext>
            </a:extLst>
          </p:cNvPr>
          <p:cNvSpPr txBox="1">
            <a:spLocks noChangeArrowheads="1"/>
          </p:cNvSpPr>
          <p:nvPr>
            <p:custDataLst>
              <p:tags r:id="rId28"/>
            </p:custDataLst>
          </p:nvPr>
        </p:nvSpPr>
        <p:spPr bwMode="auto">
          <a:xfrm>
            <a:off x="8301038" y="1844675"/>
            <a:ext cx="558800" cy="26035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23813" rIns="0" bIns="23813"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lgn="ctr">
              <a:spcBef>
                <a:spcPct val="0"/>
              </a:spcBef>
              <a:buNone/>
            </a:pPr>
            <a:fld id="{4EE37874-3CE4-4B5F-9706-7468074EE5E3}" type="datetime'''J''''''''''''''''''''''''''''''''''''''u''''''''n'''">
              <a:rPr lang="en-US" altLang="en-US" sz="1400" b="1" smtClean="0"/>
              <a:pPr/>
              <a:t>Jun</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cxnSp>
        <p:nvCxnSpPr>
          <p:cNvPr id="19" name="Straight Connector 18">
            <a:extLst>
              <a:ext uri="{FF2B5EF4-FFF2-40B4-BE49-F238E27FC236}">
                <a16:creationId xmlns:a16="http://schemas.microsoft.com/office/drawing/2014/main" id="{530D17A4-95A0-5F43-BD71-72DC2176D0D6}"/>
              </a:ext>
            </a:extLst>
          </p:cNvPr>
          <p:cNvCxnSpPr/>
          <p:nvPr>
            <p:custDataLst>
              <p:tags r:id="rId29"/>
            </p:custDataLst>
          </p:nvPr>
        </p:nvCxnSpPr>
        <p:spPr bwMode="auto">
          <a:xfrm>
            <a:off x="7165975"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16" name="Straight Connector 15">
            <a:extLst>
              <a:ext uri="{FF2B5EF4-FFF2-40B4-BE49-F238E27FC236}">
                <a16:creationId xmlns:a16="http://schemas.microsoft.com/office/drawing/2014/main" id="{491FC4BC-5DCD-D34A-BC9F-0800EC16BEBA}"/>
              </a:ext>
            </a:extLst>
          </p:cNvPr>
          <p:cNvCxnSpPr/>
          <p:nvPr>
            <p:custDataLst>
              <p:tags r:id="rId30"/>
            </p:custDataLst>
          </p:nvPr>
        </p:nvCxnSpPr>
        <p:spPr bwMode="auto">
          <a:xfrm>
            <a:off x="5473700"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54" name="Straight Connector 53">
            <a:extLst>
              <a:ext uri="{FF2B5EF4-FFF2-40B4-BE49-F238E27FC236}">
                <a16:creationId xmlns:a16="http://schemas.microsoft.com/office/drawing/2014/main" id="{D9C0DFD0-518B-7B4D-A4D6-C41BA60BF11A}"/>
              </a:ext>
            </a:extLst>
          </p:cNvPr>
          <p:cNvCxnSpPr/>
          <p:nvPr>
            <p:custDataLst>
              <p:tags r:id="rId31"/>
            </p:custDataLst>
          </p:nvPr>
        </p:nvCxnSpPr>
        <p:spPr bwMode="auto">
          <a:xfrm>
            <a:off x="8859838" y="2105024"/>
            <a:ext cx="0" cy="3651250"/>
          </a:xfrm>
          <a:prstGeom prst="line">
            <a:avLst/>
          </a:prstGeom>
          <a:solidFill>
            <a:schemeClr val="accent1"/>
          </a:solidFill>
          <a:ln w="9525" cap="flat" cmpd="sng" algn="ctr">
            <a:solidFill>
              <a:schemeClr val="tx1"/>
            </a:solidFill>
            <a:prstDash val="solid"/>
            <a:round/>
            <a:headEnd type="none" w="sm" len="sm"/>
            <a:tailEnd type="none" w="med" len="sm"/>
          </a:ln>
          <a:effectLst/>
        </p:spPr>
      </p:cxnSp>
      <p:cxnSp>
        <p:nvCxnSpPr>
          <p:cNvPr id="55" name="Straight Connector 54">
            <a:extLst>
              <a:ext uri="{FF2B5EF4-FFF2-40B4-BE49-F238E27FC236}">
                <a16:creationId xmlns:a16="http://schemas.microsoft.com/office/drawing/2014/main" id="{42832101-361B-6142-946F-D2F994EE509C}"/>
              </a:ext>
            </a:extLst>
          </p:cNvPr>
          <p:cNvCxnSpPr/>
          <p:nvPr>
            <p:custDataLst>
              <p:tags r:id="rId32"/>
            </p:custDataLst>
          </p:nvPr>
        </p:nvCxnSpPr>
        <p:spPr bwMode="auto">
          <a:xfrm>
            <a:off x="182563" y="2105024"/>
            <a:ext cx="0" cy="3651250"/>
          </a:xfrm>
          <a:prstGeom prst="line">
            <a:avLst/>
          </a:prstGeom>
          <a:solidFill>
            <a:schemeClr val="accent1"/>
          </a:solidFill>
          <a:ln w="9525" cap="flat" cmpd="sng" algn="ctr">
            <a:solidFill>
              <a:schemeClr val="tx1"/>
            </a:solidFill>
            <a:prstDash val="solid"/>
            <a:round/>
            <a:headEnd type="none" w="sm" len="sm"/>
            <a:tailEnd type="none" w="med" len="sm"/>
          </a:ln>
          <a:effectLst/>
        </p:spPr>
      </p:cxnSp>
      <p:cxnSp>
        <p:nvCxnSpPr>
          <p:cNvPr id="18" name="Straight Connector 17">
            <a:extLst>
              <a:ext uri="{FF2B5EF4-FFF2-40B4-BE49-F238E27FC236}">
                <a16:creationId xmlns:a16="http://schemas.microsoft.com/office/drawing/2014/main" id="{C7BBC584-C642-BE44-9941-8025B620A82D}"/>
              </a:ext>
            </a:extLst>
          </p:cNvPr>
          <p:cNvCxnSpPr/>
          <p:nvPr>
            <p:custDataLst>
              <p:tags r:id="rId33"/>
            </p:custDataLst>
          </p:nvPr>
        </p:nvCxnSpPr>
        <p:spPr bwMode="auto">
          <a:xfrm>
            <a:off x="6589713"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13" name="Straight Connector 12">
            <a:extLst>
              <a:ext uri="{FF2B5EF4-FFF2-40B4-BE49-F238E27FC236}">
                <a16:creationId xmlns:a16="http://schemas.microsoft.com/office/drawing/2014/main" id="{A76C3EB2-B652-6542-AC94-95226742DF99}"/>
              </a:ext>
            </a:extLst>
          </p:cNvPr>
          <p:cNvCxnSpPr/>
          <p:nvPr>
            <p:custDataLst>
              <p:tags r:id="rId34"/>
            </p:custDataLst>
          </p:nvPr>
        </p:nvCxnSpPr>
        <p:spPr bwMode="auto">
          <a:xfrm>
            <a:off x="3762375"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21" name="Straight Connector 20">
            <a:extLst>
              <a:ext uri="{FF2B5EF4-FFF2-40B4-BE49-F238E27FC236}">
                <a16:creationId xmlns:a16="http://schemas.microsoft.com/office/drawing/2014/main" id="{B24D00A7-DB82-E549-9011-16C5B3B5BD79}"/>
              </a:ext>
            </a:extLst>
          </p:cNvPr>
          <p:cNvCxnSpPr/>
          <p:nvPr>
            <p:custDataLst>
              <p:tags r:id="rId35"/>
            </p:custDataLst>
          </p:nvPr>
        </p:nvCxnSpPr>
        <p:spPr bwMode="auto">
          <a:xfrm>
            <a:off x="8301038"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20" name="Straight Connector 19">
            <a:extLst>
              <a:ext uri="{FF2B5EF4-FFF2-40B4-BE49-F238E27FC236}">
                <a16:creationId xmlns:a16="http://schemas.microsoft.com/office/drawing/2014/main" id="{FDEFCD7F-045B-4141-AADE-6F136E08881A}"/>
              </a:ext>
            </a:extLst>
          </p:cNvPr>
          <p:cNvCxnSpPr/>
          <p:nvPr>
            <p:custDataLst>
              <p:tags r:id="rId36"/>
            </p:custDataLst>
          </p:nvPr>
        </p:nvCxnSpPr>
        <p:spPr bwMode="auto">
          <a:xfrm>
            <a:off x="7724775"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17" name="Straight Connector 16">
            <a:extLst>
              <a:ext uri="{FF2B5EF4-FFF2-40B4-BE49-F238E27FC236}">
                <a16:creationId xmlns:a16="http://schemas.microsoft.com/office/drawing/2014/main" id="{2D0B7410-3052-0740-984D-F8B898BA68B5}"/>
              </a:ext>
            </a:extLst>
          </p:cNvPr>
          <p:cNvCxnSpPr/>
          <p:nvPr>
            <p:custDataLst>
              <p:tags r:id="rId37"/>
            </p:custDataLst>
          </p:nvPr>
        </p:nvCxnSpPr>
        <p:spPr bwMode="auto">
          <a:xfrm>
            <a:off x="6049963"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14" name="Straight Connector 13">
            <a:extLst>
              <a:ext uri="{FF2B5EF4-FFF2-40B4-BE49-F238E27FC236}">
                <a16:creationId xmlns:a16="http://schemas.microsoft.com/office/drawing/2014/main" id="{025C7225-B9A1-7649-80D4-DB18D626FBBA}"/>
              </a:ext>
            </a:extLst>
          </p:cNvPr>
          <p:cNvCxnSpPr/>
          <p:nvPr>
            <p:custDataLst>
              <p:tags r:id="rId38"/>
            </p:custDataLst>
          </p:nvPr>
        </p:nvCxnSpPr>
        <p:spPr bwMode="auto">
          <a:xfrm>
            <a:off x="4338638"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15" name="Straight Connector 14">
            <a:extLst>
              <a:ext uri="{FF2B5EF4-FFF2-40B4-BE49-F238E27FC236}">
                <a16:creationId xmlns:a16="http://schemas.microsoft.com/office/drawing/2014/main" id="{60FC8876-00C8-1C42-B358-F535C8F4640A}"/>
              </a:ext>
            </a:extLst>
          </p:cNvPr>
          <p:cNvCxnSpPr/>
          <p:nvPr>
            <p:custDataLst>
              <p:tags r:id="rId39"/>
            </p:custDataLst>
          </p:nvPr>
        </p:nvCxnSpPr>
        <p:spPr bwMode="auto">
          <a:xfrm>
            <a:off x="4897438" y="2105024"/>
            <a:ext cx="0" cy="365125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53" name="Straight Connector 52">
            <a:extLst>
              <a:ext uri="{FF2B5EF4-FFF2-40B4-BE49-F238E27FC236}">
                <a16:creationId xmlns:a16="http://schemas.microsoft.com/office/drawing/2014/main" id="{39CEA8A0-4D3B-984A-9B7B-110E03EFD0A0}"/>
              </a:ext>
            </a:extLst>
          </p:cNvPr>
          <p:cNvCxnSpPr/>
          <p:nvPr>
            <p:custDataLst>
              <p:tags r:id="rId40"/>
            </p:custDataLst>
          </p:nvPr>
        </p:nvCxnSpPr>
        <p:spPr bwMode="auto">
          <a:xfrm>
            <a:off x="3203575" y="2105024"/>
            <a:ext cx="0" cy="3651250"/>
          </a:xfrm>
          <a:prstGeom prst="line">
            <a:avLst/>
          </a:prstGeom>
          <a:solidFill>
            <a:schemeClr val="accent1"/>
          </a:solidFill>
          <a:ln w="9525" cap="flat" cmpd="sng" algn="ctr">
            <a:solidFill>
              <a:schemeClr val="tx1"/>
            </a:solidFill>
            <a:prstDash val="solid"/>
            <a:round/>
            <a:headEnd type="none" w="sm" len="sm"/>
            <a:tailEnd type="none" w="med" len="sm"/>
          </a:ln>
          <a:effectLst/>
        </p:spPr>
      </p:cxnSp>
      <p:cxnSp>
        <p:nvCxnSpPr>
          <p:cNvPr id="37" name="Straight Connector 36">
            <a:extLst>
              <a:ext uri="{FF2B5EF4-FFF2-40B4-BE49-F238E27FC236}">
                <a16:creationId xmlns:a16="http://schemas.microsoft.com/office/drawing/2014/main" id="{6742804E-DF83-D141-B73E-4B28B1E4F29C}"/>
              </a:ext>
            </a:extLst>
          </p:cNvPr>
          <p:cNvCxnSpPr/>
          <p:nvPr>
            <p:custDataLst>
              <p:tags r:id="rId41"/>
            </p:custDataLst>
          </p:nvPr>
        </p:nvCxnSpPr>
        <p:spPr bwMode="auto">
          <a:xfrm>
            <a:off x="182563" y="3724275"/>
            <a:ext cx="8677275" cy="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542" name="Straight Connector 541">
            <a:extLst>
              <a:ext uri="{FF2B5EF4-FFF2-40B4-BE49-F238E27FC236}">
                <a16:creationId xmlns:a16="http://schemas.microsoft.com/office/drawing/2014/main" id="{537D9C64-042D-6949-9E86-50A329738061}"/>
              </a:ext>
            </a:extLst>
          </p:cNvPr>
          <p:cNvCxnSpPr/>
          <p:nvPr>
            <p:custDataLst>
              <p:tags r:id="rId42"/>
            </p:custDataLst>
          </p:nvPr>
        </p:nvCxnSpPr>
        <p:spPr bwMode="auto">
          <a:xfrm>
            <a:off x="182563" y="3194050"/>
            <a:ext cx="8677275" cy="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38" name="Straight Connector 37">
            <a:extLst>
              <a:ext uri="{FF2B5EF4-FFF2-40B4-BE49-F238E27FC236}">
                <a16:creationId xmlns:a16="http://schemas.microsoft.com/office/drawing/2014/main" id="{8095EEBC-C4EE-504A-98FA-4F8B445CCA62}"/>
              </a:ext>
            </a:extLst>
          </p:cNvPr>
          <p:cNvCxnSpPr/>
          <p:nvPr>
            <p:custDataLst>
              <p:tags r:id="rId43"/>
            </p:custDataLst>
          </p:nvPr>
        </p:nvCxnSpPr>
        <p:spPr bwMode="auto">
          <a:xfrm>
            <a:off x="182563" y="5222875"/>
            <a:ext cx="8677275" cy="0"/>
          </a:xfrm>
          <a:prstGeom prst="line">
            <a:avLst/>
          </a:prstGeom>
          <a:solidFill>
            <a:schemeClr val="accent1"/>
          </a:solidFill>
          <a:ln w="3175" cap="flat" cmpd="sng" algn="ctr">
            <a:solidFill>
              <a:schemeClr val="tx1"/>
            </a:solidFill>
            <a:prstDash val="solid"/>
            <a:round/>
            <a:headEnd type="none" w="sm" len="sm"/>
            <a:tailEnd type="none" w="med" len="sm"/>
          </a:ln>
          <a:effectLst/>
        </p:spPr>
      </p:cxnSp>
      <p:cxnSp>
        <p:nvCxnSpPr>
          <p:cNvPr id="57" name="Straight Connector 56">
            <a:extLst>
              <a:ext uri="{FF2B5EF4-FFF2-40B4-BE49-F238E27FC236}">
                <a16:creationId xmlns:a16="http://schemas.microsoft.com/office/drawing/2014/main" id="{78DAD787-A2A0-834F-9DA4-CD883BCF0AE8}"/>
              </a:ext>
            </a:extLst>
          </p:cNvPr>
          <p:cNvCxnSpPr/>
          <p:nvPr>
            <p:custDataLst>
              <p:tags r:id="rId44"/>
            </p:custDataLst>
          </p:nvPr>
        </p:nvCxnSpPr>
        <p:spPr bwMode="auto">
          <a:xfrm>
            <a:off x="182563" y="5756275"/>
            <a:ext cx="8677275" cy="0"/>
          </a:xfrm>
          <a:prstGeom prst="line">
            <a:avLst/>
          </a:prstGeom>
          <a:solidFill>
            <a:schemeClr val="accent1"/>
          </a:solidFill>
          <a:ln w="9525" cap="flat" cmpd="sng" algn="ctr">
            <a:solidFill>
              <a:schemeClr val="tx1"/>
            </a:solidFill>
            <a:prstDash val="solid"/>
            <a:round/>
            <a:headEnd type="none" w="sm" len="sm"/>
            <a:tailEnd type="none" w="med" len="sm"/>
          </a:ln>
          <a:effectLst/>
        </p:spPr>
      </p:cxnSp>
      <p:cxnSp>
        <p:nvCxnSpPr>
          <p:cNvPr id="5" name="Straight Connector 4">
            <a:extLst>
              <a:ext uri="{FF2B5EF4-FFF2-40B4-BE49-F238E27FC236}">
                <a16:creationId xmlns:a16="http://schemas.microsoft.com/office/drawing/2014/main" id="{3CA4ADAA-CC3E-A448-9C7C-3D7EC0D34E36}"/>
              </a:ext>
            </a:extLst>
          </p:cNvPr>
          <p:cNvCxnSpPr/>
          <p:nvPr>
            <p:custDataLst>
              <p:tags r:id="rId45"/>
            </p:custDataLst>
          </p:nvPr>
        </p:nvCxnSpPr>
        <p:spPr bwMode="auto">
          <a:xfrm>
            <a:off x="4170363" y="2105025"/>
            <a:ext cx="0" cy="3814763"/>
          </a:xfrm>
          <a:prstGeom prst="line">
            <a:avLst/>
          </a:prstGeom>
          <a:solidFill>
            <a:schemeClr val="accent1"/>
          </a:solidFill>
          <a:ln w="19050" cap="flat" cmpd="sng" algn="ctr">
            <a:solidFill>
              <a:schemeClr val="tx1"/>
            </a:solidFill>
            <a:prstDash val="lgDash"/>
            <a:round/>
            <a:headEnd type="none" w="sm" len="sm"/>
            <a:tailEnd type="none" w="med" len="sm"/>
          </a:ln>
          <a:effectLst/>
        </p:spPr>
      </p:cxnSp>
      <p:cxnSp>
        <p:nvCxnSpPr>
          <p:cNvPr id="56" name="Straight Connector 55">
            <a:extLst>
              <a:ext uri="{FF2B5EF4-FFF2-40B4-BE49-F238E27FC236}">
                <a16:creationId xmlns:a16="http://schemas.microsoft.com/office/drawing/2014/main" id="{DB8E8D2C-3503-3847-A096-7626648A219B}"/>
              </a:ext>
            </a:extLst>
          </p:cNvPr>
          <p:cNvCxnSpPr/>
          <p:nvPr>
            <p:custDataLst>
              <p:tags r:id="rId46"/>
            </p:custDataLst>
          </p:nvPr>
        </p:nvCxnSpPr>
        <p:spPr bwMode="auto">
          <a:xfrm>
            <a:off x="182563" y="2105025"/>
            <a:ext cx="8677275" cy="0"/>
          </a:xfrm>
          <a:prstGeom prst="line">
            <a:avLst/>
          </a:prstGeom>
          <a:solidFill>
            <a:schemeClr val="accent1"/>
          </a:solidFill>
          <a:ln w="9525" cap="flat" cmpd="sng" algn="ctr">
            <a:solidFill>
              <a:schemeClr val="tx1"/>
            </a:solidFill>
            <a:prstDash val="solid"/>
            <a:round/>
            <a:headEnd type="none" w="sm" len="sm"/>
            <a:tailEnd type="none" w="med" len="sm"/>
          </a:ln>
          <a:effectLst/>
        </p:spPr>
      </p:cxnSp>
      <p:sp>
        <p:nvSpPr>
          <p:cNvPr id="97" name="Rectangle 2">
            <a:extLst>
              <a:ext uri="{FF2B5EF4-FFF2-40B4-BE49-F238E27FC236}">
                <a16:creationId xmlns:a16="http://schemas.microsoft.com/office/drawing/2014/main" id="{382FF8F8-661F-4849-ACD8-EEED54E3D67E}"/>
              </a:ext>
            </a:extLst>
          </p:cNvPr>
          <p:cNvSpPr txBox="1">
            <a:spLocks noChangeArrowheads="1"/>
          </p:cNvSpPr>
          <p:nvPr>
            <p:custDataLst>
              <p:tags r:id="rId47"/>
            </p:custDataLst>
          </p:nvPr>
        </p:nvSpPr>
        <p:spPr bwMode="gray">
          <a:xfrm>
            <a:off x="3203575" y="4221163"/>
            <a:ext cx="1135063"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8"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86" name="Rectangle 2">
            <a:extLst>
              <a:ext uri="{FF2B5EF4-FFF2-40B4-BE49-F238E27FC236}">
                <a16:creationId xmlns:a16="http://schemas.microsoft.com/office/drawing/2014/main" id="{894CFB06-0743-CA4B-8198-A918F1BBD3F4}"/>
              </a:ext>
            </a:extLst>
          </p:cNvPr>
          <p:cNvSpPr txBox="1">
            <a:spLocks noChangeArrowheads="1"/>
          </p:cNvSpPr>
          <p:nvPr>
            <p:custDataLst>
              <p:tags r:id="rId48"/>
            </p:custDataLst>
          </p:nvPr>
        </p:nvSpPr>
        <p:spPr bwMode="gray">
          <a:xfrm>
            <a:off x="3762375" y="4525963"/>
            <a:ext cx="1711325"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82" name="Rectangle 2">
            <a:extLst>
              <a:ext uri="{FF2B5EF4-FFF2-40B4-BE49-F238E27FC236}">
                <a16:creationId xmlns:a16="http://schemas.microsoft.com/office/drawing/2014/main" id="{712BC375-C7D5-E446-94D4-BB863249C588}"/>
              </a:ext>
            </a:extLst>
          </p:cNvPr>
          <p:cNvSpPr txBox="1">
            <a:spLocks noChangeArrowheads="1"/>
          </p:cNvSpPr>
          <p:nvPr>
            <p:custDataLst>
              <p:tags r:id="rId49"/>
            </p:custDataLst>
          </p:nvPr>
        </p:nvSpPr>
        <p:spPr bwMode="gray">
          <a:xfrm>
            <a:off x="3203574" y="3386138"/>
            <a:ext cx="1506538"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92" name="Rectangle 2">
            <a:extLst>
              <a:ext uri="{FF2B5EF4-FFF2-40B4-BE49-F238E27FC236}">
                <a16:creationId xmlns:a16="http://schemas.microsoft.com/office/drawing/2014/main" id="{4FF5205B-2AC0-F046-AFA0-4D9EC955C431}"/>
              </a:ext>
            </a:extLst>
          </p:cNvPr>
          <p:cNvSpPr txBox="1">
            <a:spLocks noChangeArrowheads="1"/>
          </p:cNvSpPr>
          <p:nvPr>
            <p:custDataLst>
              <p:tags r:id="rId50"/>
            </p:custDataLst>
          </p:nvPr>
        </p:nvSpPr>
        <p:spPr bwMode="gray">
          <a:xfrm>
            <a:off x="4897438" y="4884738"/>
            <a:ext cx="1692275"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84" name="Rectangle 2">
            <a:extLst>
              <a:ext uri="{FF2B5EF4-FFF2-40B4-BE49-F238E27FC236}">
                <a16:creationId xmlns:a16="http://schemas.microsoft.com/office/drawing/2014/main" id="{6432CD51-004B-4645-88C8-5ABE2205F4D9}"/>
              </a:ext>
            </a:extLst>
          </p:cNvPr>
          <p:cNvSpPr txBox="1">
            <a:spLocks noChangeArrowheads="1"/>
          </p:cNvSpPr>
          <p:nvPr>
            <p:custDataLst>
              <p:tags r:id="rId51"/>
            </p:custDataLst>
          </p:nvPr>
        </p:nvSpPr>
        <p:spPr bwMode="gray">
          <a:xfrm>
            <a:off x="3203575" y="3916363"/>
            <a:ext cx="558800"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8"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93" name="Rectangle 2">
            <a:extLst>
              <a:ext uri="{FF2B5EF4-FFF2-40B4-BE49-F238E27FC236}">
                <a16:creationId xmlns:a16="http://schemas.microsoft.com/office/drawing/2014/main" id="{0957D914-96EF-2242-8D7E-F05DE8151395}"/>
              </a:ext>
            </a:extLst>
          </p:cNvPr>
          <p:cNvSpPr txBox="1">
            <a:spLocks noChangeArrowheads="1"/>
          </p:cNvSpPr>
          <p:nvPr>
            <p:custDataLst>
              <p:tags r:id="rId52"/>
            </p:custDataLst>
          </p:nvPr>
        </p:nvSpPr>
        <p:spPr bwMode="gray">
          <a:xfrm>
            <a:off x="5492750" y="5414963"/>
            <a:ext cx="2808288"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81" name="Rectangle 2">
            <a:extLst>
              <a:ext uri="{FF2B5EF4-FFF2-40B4-BE49-F238E27FC236}">
                <a16:creationId xmlns:a16="http://schemas.microsoft.com/office/drawing/2014/main" id="{4683FE1F-D95A-3340-84AF-82D8FA3A26BD}"/>
              </a:ext>
            </a:extLst>
          </p:cNvPr>
          <p:cNvSpPr txBox="1">
            <a:spLocks noChangeArrowheads="1"/>
          </p:cNvSpPr>
          <p:nvPr>
            <p:custDataLst>
              <p:tags r:id="rId53"/>
            </p:custDataLst>
          </p:nvPr>
        </p:nvSpPr>
        <p:spPr bwMode="gray">
          <a:xfrm>
            <a:off x="3762374" y="2909888"/>
            <a:ext cx="2827338"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95" name="Rectangle 2">
            <a:extLst>
              <a:ext uri="{FF2B5EF4-FFF2-40B4-BE49-F238E27FC236}">
                <a16:creationId xmlns:a16="http://schemas.microsoft.com/office/drawing/2014/main" id="{7DE9D248-24E5-CC49-B9F3-0CA81502195F}"/>
              </a:ext>
            </a:extLst>
          </p:cNvPr>
          <p:cNvSpPr txBox="1">
            <a:spLocks noChangeArrowheads="1"/>
          </p:cNvSpPr>
          <p:nvPr>
            <p:custDataLst>
              <p:tags r:id="rId54"/>
            </p:custDataLst>
          </p:nvPr>
        </p:nvSpPr>
        <p:spPr bwMode="gray">
          <a:xfrm>
            <a:off x="3762375" y="2605088"/>
            <a:ext cx="1412875"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80" name="Rectangle 2">
            <a:extLst>
              <a:ext uri="{FF2B5EF4-FFF2-40B4-BE49-F238E27FC236}">
                <a16:creationId xmlns:a16="http://schemas.microsoft.com/office/drawing/2014/main" id="{CE8CA7FD-093C-7140-B143-1A2ED4732A79}"/>
              </a:ext>
            </a:extLst>
          </p:cNvPr>
          <p:cNvSpPr txBox="1">
            <a:spLocks noChangeArrowheads="1"/>
          </p:cNvSpPr>
          <p:nvPr>
            <p:custDataLst>
              <p:tags r:id="rId55"/>
            </p:custDataLst>
          </p:nvPr>
        </p:nvSpPr>
        <p:spPr bwMode="gray">
          <a:xfrm>
            <a:off x="3203575" y="2300288"/>
            <a:ext cx="1730375" cy="260350"/>
          </a:xfrm>
          <a:prstGeom prst="homePlate">
            <a:avLst>
              <a:gd name="adj" fmla="val 18293"/>
            </a:avLst>
          </a:prstGeom>
          <a:solidFill>
            <a:schemeClr val="accent2"/>
          </a:solidFill>
          <a:ln w="9525">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90487" tIns="46038" rIns="0" bIns="46038" numCol="1" spcCol="0" anchor="ctr"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endParaRPr lang="en-US" sz="1400" kern="0" dirty="0">
              <a:solidFill>
                <a:schemeClr val="bg1"/>
              </a:solidFill>
              <a:latin typeface="Tahoma" panose="020B0604030504040204" pitchFamily="34" charset="0"/>
              <a:ea typeface="ＭＳ Ｐゴシック" panose="020B0600070205080204" pitchFamily="34" charset="-128"/>
              <a:sym typeface="Tahoma" panose="020B0604030504040204" pitchFamily="34" charset="0"/>
            </a:endParaRPr>
          </a:p>
        </p:txBody>
      </p:sp>
      <p:sp>
        <p:nvSpPr>
          <p:cNvPr id="4" name="Triangle 3">
            <a:extLst>
              <a:ext uri="{FF2B5EF4-FFF2-40B4-BE49-F238E27FC236}">
                <a16:creationId xmlns:a16="http://schemas.microsoft.com/office/drawing/2014/main" id="{FA38C445-7259-F349-A455-E5E8E4865E53}"/>
              </a:ext>
            </a:extLst>
          </p:cNvPr>
          <p:cNvSpPr/>
          <p:nvPr>
            <p:custDataLst>
              <p:tags r:id="rId56"/>
            </p:custDataLst>
          </p:nvPr>
        </p:nvSpPr>
        <p:spPr bwMode="gray">
          <a:xfrm>
            <a:off x="4113213" y="5862638"/>
            <a:ext cx="114300" cy="114300"/>
          </a:xfrm>
          <a:prstGeom prst="triangle">
            <a:avLst/>
          </a:prstGeom>
          <a:solidFill>
            <a:schemeClr val="tx1"/>
          </a:solidFill>
          <a:ln w="9525"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pitchFamily="-111" charset="0"/>
            </a:endParaRPr>
          </a:p>
        </p:txBody>
      </p:sp>
      <p:sp>
        <p:nvSpPr>
          <p:cNvPr id="10" name="Rectangle 2">
            <a:extLst>
              <a:ext uri="{FF2B5EF4-FFF2-40B4-BE49-F238E27FC236}">
                <a16:creationId xmlns:a16="http://schemas.microsoft.com/office/drawing/2014/main" id="{362202F5-64C1-304D-876F-00FA5ADF033E}"/>
              </a:ext>
            </a:extLst>
          </p:cNvPr>
          <p:cNvSpPr txBox="1">
            <a:spLocks noChangeArrowheads="1"/>
          </p:cNvSpPr>
          <p:nvPr>
            <p:custDataLst>
              <p:tags r:id="rId57"/>
            </p:custDataLst>
          </p:nvPr>
        </p:nvSpPr>
        <p:spPr bwMode="auto">
          <a:xfrm>
            <a:off x="254001" y="5224463"/>
            <a:ext cx="1903413"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sz="1100" b="1" kern="0" dirty="0">
                <a:latin typeface="Tahoma" panose="020B0604030504040204" pitchFamily="34" charset="0"/>
                <a:ea typeface="ＭＳ Ｐゴシック" panose="020B0600070205080204" pitchFamily="34" charset="-128"/>
                <a:sym typeface="Tahoma" panose="020B0604030504040204" pitchFamily="34" charset="0"/>
              </a:rPr>
              <a:t>Clean-sheet engine design:</a:t>
            </a:r>
          </a:p>
        </p:txBody>
      </p:sp>
      <p:sp>
        <p:nvSpPr>
          <p:cNvPr id="523" name="Rectangle 2">
            <a:extLst>
              <a:ext uri="{FF2B5EF4-FFF2-40B4-BE49-F238E27FC236}">
                <a16:creationId xmlns:a16="http://schemas.microsoft.com/office/drawing/2014/main" id="{3736A6D6-F6EC-2E4E-B3DB-07A209641E0E}"/>
              </a:ext>
            </a:extLst>
          </p:cNvPr>
          <p:cNvSpPr txBox="1">
            <a:spLocks noChangeArrowheads="1"/>
          </p:cNvSpPr>
          <p:nvPr>
            <p:custDataLst>
              <p:tags r:id="rId58"/>
            </p:custDataLst>
          </p:nvPr>
        </p:nvSpPr>
        <p:spPr bwMode="auto">
          <a:xfrm>
            <a:off x="254000" y="2109788"/>
            <a:ext cx="1304925"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b="1" dirty="0"/>
              <a:t>Tool development:</a:t>
            </a:r>
            <a:endParaRPr lang="en-US" sz="11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7" name="Rectangle 2">
            <a:extLst>
              <a:ext uri="{FF2B5EF4-FFF2-40B4-BE49-F238E27FC236}">
                <a16:creationId xmlns:a16="http://schemas.microsoft.com/office/drawing/2014/main" id="{0A3E953D-057D-0346-9641-19F2206E8308}"/>
              </a:ext>
            </a:extLst>
          </p:cNvPr>
          <p:cNvSpPr txBox="1">
            <a:spLocks noChangeArrowheads="1"/>
          </p:cNvSpPr>
          <p:nvPr>
            <p:custDataLst>
              <p:tags r:id="rId59"/>
            </p:custDataLst>
          </p:nvPr>
        </p:nvSpPr>
        <p:spPr bwMode="auto">
          <a:xfrm>
            <a:off x="254000" y="2346325"/>
            <a:ext cx="1927225"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latin typeface="Tahoma" panose="020B0604030504040204" pitchFamily="34" charset="0"/>
                <a:ea typeface="ＭＳ Ｐゴシック" panose="020B0600070205080204" pitchFamily="34" charset="-128"/>
                <a:sym typeface="Tahoma" panose="020B0604030504040204" pitchFamily="34" charset="0"/>
              </a:rPr>
              <a:t>Combustor model development</a:t>
            </a:r>
          </a:p>
        </p:txBody>
      </p:sp>
      <p:sp>
        <p:nvSpPr>
          <p:cNvPr id="8" name="Rectangle 2">
            <a:extLst>
              <a:ext uri="{FF2B5EF4-FFF2-40B4-BE49-F238E27FC236}">
                <a16:creationId xmlns:a16="http://schemas.microsoft.com/office/drawing/2014/main" id="{BDA5A6AB-AB25-AB44-AE3F-C0C500202FE2}"/>
              </a:ext>
            </a:extLst>
          </p:cNvPr>
          <p:cNvSpPr txBox="1">
            <a:spLocks noChangeArrowheads="1"/>
          </p:cNvSpPr>
          <p:nvPr>
            <p:custDataLst>
              <p:tags r:id="rId60"/>
            </p:custDataLst>
          </p:nvPr>
        </p:nvSpPr>
        <p:spPr bwMode="auto">
          <a:xfrm>
            <a:off x="254000" y="3725863"/>
            <a:ext cx="1789113"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b="1" dirty="0">
                <a:latin typeface="Tahoma" panose="020B0604030504040204" pitchFamily="34" charset="0"/>
                <a:ea typeface="ＭＳ Ｐゴシック" panose="020B0600070205080204" pitchFamily="34" charset="-128"/>
                <a:sym typeface="Tahoma" panose="020B0604030504040204" pitchFamily="34" charset="0"/>
              </a:rPr>
              <a:t>Derivative engine design:</a:t>
            </a:r>
            <a:endParaRPr lang="en-US" sz="11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12" name="Rectangle 2">
            <a:extLst>
              <a:ext uri="{FF2B5EF4-FFF2-40B4-BE49-F238E27FC236}">
                <a16:creationId xmlns:a16="http://schemas.microsoft.com/office/drawing/2014/main" id="{380D0A9E-54D1-E346-A798-84E3E87D8E7C}"/>
              </a:ext>
            </a:extLst>
          </p:cNvPr>
          <p:cNvSpPr txBox="1">
            <a:spLocks noChangeArrowheads="1"/>
          </p:cNvSpPr>
          <p:nvPr>
            <p:custDataLst>
              <p:tags r:id="rId61"/>
            </p:custDataLst>
          </p:nvPr>
        </p:nvSpPr>
        <p:spPr bwMode="auto">
          <a:xfrm>
            <a:off x="254000" y="1806575"/>
            <a:ext cx="868363" cy="274638"/>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fld id="{31AC58E9-94E4-4354-BDD8-B787B5D8D52E}" type="datetime'A''''c''''t''''i''v''''''''''ity'''''''''''''">
              <a:rPr lang="en-US" altLang="en-US" sz="1800" b="1" smtClean="0">
                <a:latin typeface="Tahoma" panose="020B0604030504040204" pitchFamily="34" charset="0"/>
                <a:ea typeface="ＭＳ Ｐゴシック" panose="020B0600070205080204" pitchFamily="34" charset="-128"/>
                <a:sym typeface="Tahoma" panose="020B0604030504040204" pitchFamily="34" charset="0"/>
              </a:rPr>
              <a:pPr marL="0" indent="0">
                <a:spcBef>
                  <a:spcPct val="0"/>
                </a:spcBef>
                <a:buNone/>
              </a:pPr>
              <a:t>Activity</a:t>
            </a:fld>
            <a:endParaRPr lang="en-US" sz="14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543" name="Rectangle 2">
            <a:extLst>
              <a:ext uri="{FF2B5EF4-FFF2-40B4-BE49-F238E27FC236}">
                <a16:creationId xmlns:a16="http://schemas.microsoft.com/office/drawing/2014/main" id="{60E65A10-5913-B740-AAAC-FF6E78BC5F50}"/>
              </a:ext>
            </a:extLst>
          </p:cNvPr>
          <p:cNvSpPr txBox="1">
            <a:spLocks noChangeArrowheads="1"/>
          </p:cNvSpPr>
          <p:nvPr>
            <p:custDataLst>
              <p:tags r:id="rId62"/>
            </p:custDataLst>
          </p:nvPr>
        </p:nvSpPr>
        <p:spPr bwMode="auto">
          <a:xfrm>
            <a:off x="254000" y="4525963"/>
            <a:ext cx="1920875" cy="336550"/>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t>Model derivative engine</a:t>
            </a:r>
          </a:p>
          <a:p>
            <a:pPr marL="0" indent="0">
              <a:spcBef>
                <a:spcPct val="0"/>
              </a:spcBef>
              <a:buNone/>
            </a:pPr>
            <a:r>
              <a:rPr lang="en-US" sz="1100" kern="0" dirty="0">
                <a:latin typeface="Tahoma" panose="020B0604030504040204" pitchFamily="34" charset="0"/>
                <a:ea typeface="ＭＳ Ｐゴシック" panose="020B0600070205080204" pitchFamily="34" charset="-128"/>
                <a:sym typeface="Tahoma" panose="020B0604030504040204" pitchFamily="34" charset="0"/>
              </a:rPr>
              <a:t>based on mission requirements</a:t>
            </a:r>
          </a:p>
        </p:txBody>
      </p:sp>
      <p:sp>
        <p:nvSpPr>
          <p:cNvPr id="11" name="Rectangle 2">
            <a:extLst>
              <a:ext uri="{FF2B5EF4-FFF2-40B4-BE49-F238E27FC236}">
                <a16:creationId xmlns:a16="http://schemas.microsoft.com/office/drawing/2014/main" id="{CDCE6FCB-CE31-514A-A556-C1293E215124}"/>
              </a:ext>
            </a:extLst>
          </p:cNvPr>
          <p:cNvSpPr txBox="1">
            <a:spLocks noChangeArrowheads="1"/>
          </p:cNvSpPr>
          <p:nvPr>
            <p:custDataLst>
              <p:tags r:id="rId63"/>
            </p:custDataLst>
          </p:nvPr>
        </p:nvSpPr>
        <p:spPr bwMode="auto">
          <a:xfrm>
            <a:off x="254000" y="5414963"/>
            <a:ext cx="1965325" cy="336550"/>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latin typeface="Tahoma" panose="020B0604030504040204" pitchFamily="34" charset="0"/>
                <a:ea typeface="ＭＳ Ｐゴシック" panose="020B0600070205080204" pitchFamily="34" charset="-128"/>
                <a:sym typeface="Tahoma" panose="020B0604030504040204" pitchFamily="34" charset="0"/>
              </a:rPr>
              <a:t>Model clean-sheet engine </a:t>
            </a:r>
          </a:p>
          <a:p>
            <a:pPr marL="0" indent="0">
              <a:spcBef>
                <a:spcPct val="0"/>
              </a:spcBef>
              <a:buNone/>
            </a:pPr>
            <a:r>
              <a:rPr lang="en-US" sz="1100" kern="0" dirty="0">
                <a:latin typeface="Tahoma" panose="020B0604030504040204" pitchFamily="34" charset="0"/>
                <a:ea typeface="ＭＳ Ｐゴシック" panose="020B0600070205080204" pitchFamily="34" charset="-128"/>
                <a:sym typeface="Tahoma" panose="020B0604030504040204" pitchFamily="34" charset="0"/>
              </a:rPr>
              <a:t>based on mission requirements </a:t>
            </a:r>
          </a:p>
        </p:txBody>
      </p:sp>
      <p:sp useBgFill="1">
        <p:nvSpPr>
          <p:cNvPr id="79" name="Rectangle 2">
            <a:extLst>
              <a:ext uri="{FF2B5EF4-FFF2-40B4-BE49-F238E27FC236}">
                <a16:creationId xmlns:a16="http://schemas.microsoft.com/office/drawing/2014/main" id="{0C61299F-6525-794D-B681-3A63028C2992}"/>
              </a:ext>
            </a:extLst>
          </p:cNvPr>
          <p:cNvSpPr txBox="1">
            <a:spLocks noChangeArrowheads="1"/>
          </p:cNvSpPr>
          <p:nvPr>
            <p:custDataLst>
              <p:tags r:id="rId64"/>
            </p:custDataLst>
          </p:nvPr>
        </p:nvSpPr>
        <p:spPr bwMode="auto">
          <a:xfrm>
            <a:off x="3811588" y="5999163"/>
            <a:ext cx="717550" cy="212725"/>
          </a:xfrm>
          <a:prstGeom prst="rect">
            <a:avLst/>
          </a:prstGeom>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fld id="{695B4F27-ABB4-41E1-97D0-AD9680A3A57F}" type="datetime'''''1''''0''''''''/''''2''''''3''/''''''1''''''''''''9'''''">
              <a:rPr lang="en-US" altLang="en-US" sz="1400" smtClean="0"/>
              <a:pPr/>
              <a:t>10/23/19</a:t>
            </a:fld>
            <a:endParaRPr lang="en-US" sz="1400"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238" name="Rectangle 2">
            <a:extLst>
              <a:ext uri="{FF2B5EF4-FFF2-40B4-BE49-F238E27FC236}">
                <a16:creationId xmlns:a16="http://schemas.microsoft.com/office/drawing/2014/main" id="{8199E226-E5A5-2C49-806F-3BE6E6BEE5EE}"/>
              </a:ext>
            </a:extLst>
          </p:cNvPr>
          <p:cNvSpPr txBox="1">
            <a:spLocks noChangeArrowheads="1"/>
          </p:cNvSpPr>
          <p:nvPr>
            <p:custDataLst>
              <p:tags r:id="rId65"/>
            </p:custDataLst>
          </p:nvPr>
        </p:nvSpPr>
        <p:spPr bwMode="auto">
          <a:xfrm>
            <a:off x="254000" y="2955925"/>
            <a:ext cx="2400300"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latin typeface="Tahoma" panose="020B0604030504040204" pitchFamily="34" charset="0"/>
                <a:ea typeface="ＭＳ Ｐゴシック" panose="020B0600070205080204" pitchFamily="34" charset="-128"/>
                <a:sym typeface="Tahoma" panose="020B0604030504040204" pitchFamily="34" charset="0"/>
              </a:rPr>
              <a:t>Noise tool development and validation </a:t>
            </a:r>
            <a:endParaRPr lang="en-US" sz="1100"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9" name="Rectangle 2">
            <a:extLst>
              <a:ext uri="{FF2B5EF4-FFF2-40B4-BE49-F238E27FC236}">
                <a16:creationId xmlns:a16="http://schemas.microsoft.com/office/drawing/2014/main" id="{3F2FC613-7DB8-334C-A27E-6CDF33C74F2C}"/>
              </a:ext>
            </a:extLst>
          </p:cNvPr>
          <p:cNvSpPr txBox="1">
            <a:spLocks noChangeArrowheads="1"/>
          </p:cNvSpPr>
          <p:nvPr>
            <p:custDataLst>
              <p:tags r:id="rId66"/>
            </p:custDataLst>
          </p:nvPr>
        </p:nvSpPr>
        <p:spPr bwMode="auto">
          <a:xfrm>
            <a:off x="254001" y="3962400"/>
            <a:ext cx="1793875"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latin typeface="Tahoma" panose="020B0604030504040204" pitchFamily="34" charset="0"/>
                <a:ea typeface="ＭＳ Ｐゴシック" panose="020B0600070205080204" pitchFamily="34" charset="-128"/>
                <a:sym typeface="Tahoma" panose="020B0604030504040204" pitchFamily="34" charset="0"/>
              </a:rPr>
              <a:t>Model core of legacy engines</a:t>
            </a:r>
            <a:endParaRPr lang="en-US" sz="1100"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545" name="Rectangle 2">
            <a:extLst>
              <a:ext uri="{FF2B5EF4-FFF2-40B4-BE49-F238E27FC236}">
                <a16:creationId xmlns:a16="http://schemas.microsoft.com/office/drawing/2014/main" id="{3ADE2908-A9B6-E842-94D8-4B2D7DBEDF13}"/>
              </a:ext>
            </a:extLst>
          </p:cNvPr>
          <p:cNvSpPr txBox="1">
            <a:spLocks noChangeArrowheads="1"/>
          </p:cNvSpPr>
          <p:nvPr>
            <p:custDataLst>
              <p:tags r:id="rId67"/>
            </p:custDataLst>
          </p:nvPr>
        </p:nvSpPr>
        <p:spPr bwMode="auto">
          <a:xfrm>
            <a:off x="254000" y="3386138"/>
            <a:ext cx="2878138" cy="336550"/>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t>Continue mission analysis </a:t>
            </a:r>
          </a:p>
          <a:p>
            <a:pPr marL="0" indent="0">
              <a:spcBef>
                <a:spcPct val="0"/>
              </a:spcBef>
              <a:buNone/>
            </a:pPr>
            <a:r>
              <a:rPr lang="en-US" sz="1100" kern="0" dirty="0">
                <a:latin typeface="Tahoma" panose="020B0604030504040204" pitchFamily="34" charset="0"/>
                <a:ea typeface="ＭＳ Ｐゴシック" panose="020B0600070205080204" pitchFamily="34" charset="-128"/>
                <a:sym typeface="Tahoma" panose="020B0604030504040204" pitchFamily="34" charset="0"/>
              </a:rPr>
              <a:t>to determine propulsion system requirements*</a:t>
            </a:r>
          </a:p>
        </p:txBody>
      </p:sp>
      <p:sp>
        <p:nvSpPr>
          <p:cNvPr id="541" name="Rectangle 2">
            <a:extLst>
              <a:ext uri="{FF2B5EF4-FFF2-40B4-BE49-F238E27FC236}">
                <a16:creationId xmlns:a16="http://schemas.microsoft.com/office/drawing/2014/main" id="{A41EB493-641A-0641-ACC1-8F8C81195344}"/>
              </a:ext>
            </a:extLst>
          </p:cNvPr>
          <p:cNvSpPr txBox="1">
            <a:spLocks noChangeArrowheads="1"/>
          </p:cNvSpPr>
          <p:nvPr>
            <p:custDataLst>
              <p:tags r:id="rId68"/>
            </p:custDataLst>
          </p:nvPr>
        </p:nvSpPr>
        <p:spPr bwMode="auto">
          <a:xfrm>
            <a:off x="253999" y="3195638"/>
            <a:ext cx="1601788"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b="1" dirty="0"/>
              <a:t>Mission requirements :</a:t>
            </a:r>
            <a:endParaRPr lang="en-US" sz="1100" b="1"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94" name="Rectangle 2">
            <a:extLst>
              <a:ext uri="{FF2B5EF4-FFF2-40B4-BE49-F238E27FC236}">
                <a16:creationId xmlns:a16="http://schemas.microsoft.com/office/drawing/2014/main" id="{45E1DE6E-17D1-6247-8F78-0E7B9D5A4469}"/>
              </a:ext>
            </a:extLst>
          </p:cNvPr>
          <p:cNvSpPr txBox="1">
            <a:spLocks noChangeArrowheads="1"/>
          </p:cNvSpPr>
          <p:nvPr>
            <p:custDataLst>
              <p:tags r:id="rId69"/>
            </p:custDataLst>
          </p:nvPr>
        </p:nvSpPr>
        <p:spPr bwMode="auto">
          <a:xfrm>
            <a:off x="254000" y="2651125"/>
            <a:ext cx="1882775"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t>Validation of combustor model</a:t>
            </a:r>
            <a:endParaRPr lang="en-US" sz="1100"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96" name="Rectangle 2">
            <a:extLst>
              <a:ext uri="{FF2B5EF4-FFF2-40B4-BE49-F238E27FC236}">
                <a16:creationId xmlns:a16="http://schemas.microsoft.com/office/drawing/2014/main" id="{CE65E4B3-047F-E244-B6EC-3891D27D9272}"/>
              </a:ext>
            </a:extLst>
          </p:cNvPr>
          <p:cNvSpPr txBox="1">
            <a:spLocks noChangeArrowheads="1"/>
          </p:cNvSpPr>
          <p:nvPr>
            <p:custDataLst>
              <p:tags r:id="rId70"/>
            </p:custDataLst>
          </p:nvPr>
        </p:nvSpPr>
        <p:spPr bwMode="auto">
          <a:xfrm>
            <a:off x="254000" y="4267200"/>
            <a:ext cx="1908175" cy="168275"/>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altLang="en-US" sz="1100" dirty="0"/>
              <a:t>Validate legacy engine models </a:t>
            </a:r>
            <a:endParaRPr lang="en-US" sz="1100" kern="0" dirty="0">
              <a:latin typeface="Tahoma" panose="020B0604030504040204" pitchFamily="34" charset="0"/>
              <a:ea typeface="ＭＳ Ｐゴシック" panose="020B0600070205080204" pitchFamily="34" charset="-128"/>
              <a:sym typeface="Tahoma" panose="020B0604030504040204" pitchFamily="34" charset="0"/>
            </a:endParaRPr>
          </a:p>
        </p:txBody>
      </p:sp>
      <p:sp>
        <p:nvSpPr>
          <p:cNvPr id="538" name="Rectangle 2">
            <a:extLst>
              <a:ext uri="{FF2B5EF4-FFF2-40B4-BE49-F238E27FC236}">
                <a16:creationId xmlns:a16="http://schemas.microsoft.com/office/drawing/2014/main" id="{9B3FAE17-5502-4A46-BF56-46E3B373D973}"/>
              </a:ext>
            </a:extLst>
          </p:cNvPr>
          <p:cNvSpPr txBox="1">
            <a:spLocks noChangeArrowheads="1"/>
          </p:cNvSpPr>
          <p:nvPr>
            <p:custDataLst>
              <p:tags r:id="rId71"/>
            </p:custDataLst>
          </p:nvPr>
        </p:nvSpPr>
        <p:spPr bwMode="auto">
          <a:xfrm>
            <a:off x="254000" y="4884738"/>
            <a:ext cx="2119313" cy="336550"/>
          </a:xfrm>
          <a:prstGeom prst="rect">
            <a:avLst/>
          </a:prstGeom>
          <a:noFill/>
          <a:ln>
            <a:noFill/>
          </a:ln>
          <a:extLst>
            <a:ext uri="{909E8E84-426E-40DD-AFC4-6F175D3DCCD1}">
              <a14:hiddenFill xmlns:a14="http://schemas.microsoft.com/office/drawing/2010/main">
                <a:solidFill>
                  <a:scrgbClr r="0" g="0" b="0"/>
                </a:solidFill>
              </a14:hiddenFill>
            </a:ex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50000"/>
              </a:spcBef>
              <a:spcAft>
                <a:spcPct val="0"/>
              </a:spcAft>
              <a:buClr>
                <a:schemeClr val="tx1"/>
              </a:buClr>
              <a:buFont typeface="Helvetica CY" charset="0"/>
              <a:buChar char="•"/>
              <a:defRPr sz="2400">
                <a:solidFill>
                  <a:schemeClr val="tx1">
                    <a:lumMod val="85000"/>
                    <a:lumOff val="15000"/>
                  </a:schemeClr>
                </a:solidFill>
                <a:latin typeface="Tahoma"/>
                <a:ea typeface="ＭＳ Ｐゴシック" pitchFamily="-107" charset="-128"/>
                <a:cs typeface="ＭＳ Ｐゴシック" pitchFamily="-107" charset="-128"/>
              </a:defRPr>
            </a:lvl1pPr>
            <a:lvl2pPr marL="742950" indent="-285750" algn="l" rtl="0" eaLnBrk="1" fontAlgn="base" hangingPunct="1">
              <a:spcBef>
                <a:spcPct val="0"/>
              </a:spcBef>
              <a:spcAft>
                <a:spcPct val="0"/>
              </a:spcAft>
              <a:buClr>
                <a:schemeClr val="tx1"/>
              </a:buClr>
              <a:buFont typeface="Helvetica CY" charset="0"/>
              <a:buChar char="–"/>
              <a:defRPr sz="2000">
                <a:solidFill>
                  <a:schemeClr val="tx1">
                    <a:lumMod val="85000"/>
                    <a:lumOff val="15000"/>
                  </a:schemeClr>
                </a:solidFill>
                <a:latin typeface="Tahoma"/>
                <a:ea typeface="ＭＳ Ｐゴシック" pitchFamily="-111" charset="-128"/>
              </a:defRPr>
            </a:lvl2pPr>
            <a:lvl3pPr marL="1143000" indent="-228600" algn="l" rtl="0" eaLnBrk="1" fontAlgn="base" hangingPunct="1">
              <a:spcBef>
                <a:spcPct val="0"/>
              </a:spcBef>
              <a:spcAft>
                <a:spcPct val="0"/>
              </a:spcAft>
              <a:buClr>
                <a:schemeClr val="tx1"/>
              </a:buClr>
              <a:buFont typeface="Helvetica CY" charset="0"/>
              <a:buChar char="•"/>
              <a:defRPr>
                <a:solidFill>
                  <a:schemeClr val="tx1">
                    <a:lumMod val="85000"/>
                    <a:lumOff val="15000"/>
                  </a:schemeClr>
                </a:solidFill>
                <a:latin typeface="Tahoma"/>
                <a:ea typeface="ＭＳ Ｐゴシック" pitchFamily="-111" charset="-128"/>
              </a:defRPr>
            </a:lvl3pPr>
            <a:lvl4pPr marL="16002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4pPr>
            <a:lvl5pPr marL="2057400" indent="-228600" algn="l" rtl="0" eaLnBrk="1" fontAlgn="base" hangingPunct="1">
              <a:spcBef>
                <a:spcPct val="0"/>
              </a:spcBef>
              <a:spcAft>
                <a:spcPct val="0"/>
              </a:spcAft>
              <a:buClr>
                <a:schemeClr val="tx1"/>
              </a:buClr>
              <a:buFont typeface="Helvetica CY" charset="0"/>
              <a:buChar char="»"/>
              <a:defRPr sz="1600">
                <a:solidFill>
                  <a:schemeClr val="tx1">
                    <a:lumMod val="85000"/>
                    <a:lumOff val="15000"/>
                  </a:schemeClr>
                </a:solidFill>
                <a:latin typeface="Tahoma"/>
                <a:ea typeface="ＭＳ Ｐゴシック" pitchFamily="-111" charset="-128"/>
              </a:defRPr>
            </a:lvl5pPr>
            <a:lvl6pPr marL="25146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6pPr>
            <a:lvl7pPr marL="29718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7pPr>
            <a:lvl8pPr marL="34290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8pPr>
            <a:lvl9pPr marL="3886200" indent="-228600" algn="l" rtl="0" eaLnBrk="1" fontAlgn="base" hangingPunct="1">
              <a:spcBef>
                <a:spcPct val="0"/>
              </a:spcBef>
              <a:spcAft>
                <a:spcPct val="0"/>
              </a:spcAft>
              <a:buClr>
                <a:schemeClr val="tx1"/>
              </a:buClr>
              <a:buFont typeface="Helvetica CY" pitchFamily="-111" charset="-52"/>
              <a:buChar char="»"/>
              <a:defRPr sz="1600">
                <a:solidFill>
                  <a:schemeClr val="tx1"/>
                </a:solidFill>
                <a:latin typeface="+mn-lt"/>
                <a:ea typeface="ＭＳ Ｐゴシック" pitchFamily="-111" charset="-128"/>
              </a:defRPr>
            </a:lvl9pPr>
          </a:lstStyle>
          <a:p>
            <a:pPr marL="0" indent="0">
              <a:spcBef>
                <a:spcPct val="0"/>
              </a:spcBef>
              <a:buNone/>
            </a:pPr>
            <a:r>
              <a:rPr lang="en-US" sz="1100" kern="0" dirty="0">
                <a:latin typeface="Tahoma" panose="020B0604030504040204" pitchFamily="34" charset="0"/>
                <a:ea typeface="ＭＳ Ｐゴシック" panose="020B0600070205080204" pitchFamily="34" charset="-128"/>
                <a:sym typeface="Tahoma" panose="020B0604030504040204" pitchFamily="34" charset="0"/>
              </a:rPr>
              <a:t>Quantify sensitivities of emissions/</a:t>
            </a:r>
          </a:p>
          <a:p>
            <a:pPr marL="0" indent="0">
              <a:spcBef>
                <a:spcPct val="0"/>
              </a:spcBef>
              <a:buNone/>
            </a:pPr>
            <a:r>
              <a:rPr lang="en-US" sz="1100" kern="0" dirty="0">
                <a:latin typeface="Tahoma" panose="020B0604030504040204" pitchFamily="34" charset="0"/>
                <a:ea typeface="ＭＳ Ｐゴシック" panose="020B0600070205080204" pitchFamily="34" charset="-128"/>
                <a:sym typeface="Tahoma" panose="020B0604030504040204" pitchFamily="34" charset="0"/>
              </a:rPr>
              <a:t>noise to engine design variables</a:t>
            </a:r>
          </a:p>
        </p:txBody>
      </p:sp>
      <p:sp>
        <p:nvSpPr>
          <p:cNvPr id="547" name="TextBox 546">
            <a:extLst>
              <a:ext uri="{FF2B5EF4-FFF2-40B4-BE49-F238E27FC236}">
                <a16:creationId xmlns:a16="http://schemas.microsoft.com/office/drawing/2014/main" id="{F2FC72B3-8BE8-B848-8D80-DE023ABD9FE5}"/>
              </a:ext>
            </a:extLst>
          </p:cNvPr>
          <p:cNvSpPr txBox="1"/>
          <p:nvPr/>
        </p:nvSpPr>
        <p:spPr>
          <a:xfrm>
            <a:off x="3529013" y="6221412"/>
            <a:ext cx="5599418" cy="307777"/>
          </a:xfrm>
          <a:prstGeom prst="rect">
            <a:avLst/>
          </a:prstGeom>
          <a:noFill/>
        </p:spPr>
        <p:txBody>
          <a:bodyPr wrap="none" rtlCol="0">
            <a:spAutoFit/>
          </a:bodyPr>
          <a:lstStyle/>
          <a:p>
            <a:r>
              <a:rPr lang="en-US" sz="1400" dirty="0"/>
              <a:t>*seek inputs from NASA and A10 on propulsion system requirements</a:t>
            </a:r>
          </a:p>
        </p:txBody>
      </p:sp>
    </p:spTree>
    <p:extLst>
      <p:ext uri="{BB962C8B-B14F-4D97-AF65-F5344CB8AC3E}">
        <p14:creationId xmlns:p14="http://schemas.microsoft.com/office/powerpoint/2010/main" val="242264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8"/>
          <p:cNvSpPr>
            <a:spLocks noGrp="1" noChangeArrowheads="1"/>
          </p:cNvSpPr>
          <p:nvPr>
            <p:ph type="title"/>
          </p:nvPr>
        </p:nvSpPr>
        <p:spPr/>
        <p:txBody>
          <a:bodyPr/>
          <a:lstStyle/>
          <a:p>
            <a:r>
              <a:rPr lang="en-US" dirty="0">
                <a:latin typeface="Tahoma (Headings)" charset="0"/>
                <a:ea typeface="ＭＳ Ｐゴシック" charset="0"/>
                <a:cs typeface="Tahoma (Headings)" charset="0"/>
              </a:rPr>
              <a:t>Introduction</a:t>
            </a:r>
          </a:p>
        </p:txBody>
      </p:sp>
      <p:sp>
        <p:nvSpPr>
          <p:cNvPr id="4098" name="Rectangle 9"/>
          <p:cNvSpPr>
            <a:spLocks noGrp="1" noChangeArrowheads="1"/>
          </p:cNvSpPr>
          <p:nvPr>
            <p:ph type="body" idx="1"/>
          </p:nvPr>
        </p:nvSpPr>
        <p:spPr>
          <a:xfrm>
            <a:off x="296092" y="1193438"/>
            <a:ext cx="8551818" cy="5029200"/>
          </a:xfrm>
        </p:spPr>
        <p:txBody>
          <a:bodyPr/>
          <a:lstStyle/>
          <a:p>
            <a:pPr marL="0" indent="0">
              <a:buNone/>
            </a:pPr>
            <a:r>
              <a:rPr lang="en-US" sz="2000" dirty="0"/>
              <a:t>Increasing interest in civil supersonic transport in the private sector</a:t>
            </a:r>
          </a:p>
          <a:p>
            <a:pPr>
              <a:buFont typeface="Arial" panose="020B0604020202020204" pitchFamily="34" charset="0"/>
              <a:buChar char="•"/>
            </a:pPr>
            <a:r>
              <a:rPr lang="en-US" sz="2000" dirty="0"/>
              <a:t>50 years ago: The first test flight of the Concorde</a:t>
            </a:r>
          </a:p>
          <a:p>
            <a:pPr lvl="1">
              <a:buFont typeface="Arial" panose="020B0604020202020204" pitchFamily="34" charset="0"/>
              <a:buChar char="•"/>
            </a:pPr>
            <a:r>
              <a:rPr lang="en-US" sz="1600" dirty="0"/>
              <a:t>No measurable progress since then</a:t>
            </a:r>
          </a:p>
          <a:p>
            <a:pPr>
              <a:buFont typeface="Arial" panose="020B0604020202020204" pitchFamily="34" charset="0"/>
              <a:buChar char="•"/>
            </a:pPr>
            <a:r>
              <a:rPr lang="en-US" sz="2000" dirty="0"/>
              <a:t>Existing environmental regulations based on the Concorde (e.g. FAA 14 CFR Part 34, </a:t>
            </a:r>
            <a:r>
              <a:rPr lang="en-US" sz="2000" dirty="0">
                <a:latin typeface="Tahoma" charset="0"/>
                <a:ea typeface="ＭＳ Ｐゴシック" charset="0"/>
                <a:cs typeface="ＭＳ Ｐゴシック" charset="0"/>
              </a:rPr>
              <a:t>CFR Title 14 Part 36.301 Noise limits: Concorde</a:t>
            </a:r>
            <a:r>
              <a:rPr lang="en-US" sz="2000" dirty="0"/>
              <a:t>)</a:t>
            </a:r>
          </a:p>
          <a:p>
            <a:pPr>
              <a:buFont typeface="Arial" panose="020B0604020202020204" pitchFamily="34" charset="0"/>
              <a:buChar char="•"/>
            </a:pPr>
            <a:r>
              <a:rPr lang="en-US" sz="2000" dirty="0"/>
              <a:t>Need to understand the environmental footprint of modern SSTs</a:t>
            </a:r>
          </a:p>
          <a:p>
            <a:pPr lvl="1">
              <a:buFont typeface="Arial" panose="020B0604020202020204" pitchFamily="34" charset="0"/>
              <a:buChar char="•"/>
            </a:pPr>
            <a:r>
              <a:rPr lang="en-US" sz="1600" dirty="0"/>
              <a:t>Leverage significant advances in modeling capabilities</a:t>
            </a:r>
          </a:p>
          <a:p>
            <a:pPr marL="0" indent="0">
              <a:buNone/>
            </a:pPr>
            <a:endParaRPr lang="en-US" sz="900" dirty="0"/>
          </a:p>
          <a:p>
            <a:pPr marL="0" indent="0">
              <a:buNone/>
            </a:pPr>
            <a:r>
              <a:rPr lang="en-US" sz="2000" dirty="0"/>
              <a:t>Challenges posed by the SSTs:</a:t>
            </a:r>
          </a:p>
          <a:p>
            <a:pPr>
              <a:buFont typeface="Arial" panose="020B0604020202020204" pitchFamily="34" charset="0"/>
              <a:buChar char="•"/>
            </a:pPr>
            <a:r>
              <a:rPr lang="en-US" sz="2000" dirty="0"/>
              <a:t>Engine and aircraft operating conditions are significantly different</a:t>
            </a:r>
          </a:p>
          <a:p>
            <a:pPr>
              <a:buFont typeface="Arial" panose="020B0604020202020204" pitchFamily="34" charset="0"/>
              <a:buChar char="•"/>
            </a:pPr>
            <a:r>
              <a:rPr lang="en-US" sz="2000" dirty="0"/>
              <a:t>Propulsion systems built around existing engines or engine cores</a:t>
            </a:r>
          </a:p>
          <a:p>
            <a:pPr>
              <a:buFont typeface="Arial" panose="020B0604020202020204" pitchFamily="34" charset="0"/>
              <a:buChar char="•"/>
            </a:pPr>
            <a:r>
              <a:rPr lang="en-US" sz="2000" dirty="0"/>
              <a:t>No clean-sheet engine development programs due to high E&amp;D cost</a:t>
            </a:r>
            <a:endParaRPr lang="en-US" sz="2800" dirty="0"/>
          </a:p>
          <a:p>
            <a:endParaRPr lang="en-US" sz="1800" dirty="0"/>
          </a:p>
          <a:p>
            <a:endParaRPr lang="en-US" sz="1800" dirty="0"/>
          </a:p>
          <a:p>
            <a:endParaRPr lang="en-US" sz="1800" dirty="0">
              <a:latin typeface="Tahoma (Headings)" charset="0"/>
              <a:ea typeface="ＭＳ Ｐゴシック" charset="0"/>
              <a:cs typeface="Tahoma (Headings)"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AD039-1DD3-584E-9466-6AF34E670B09}"/>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95A85AB7-0293-2F49-BB82-B67D663A95E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6187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F194-B2F0-7347-BBC5-3F3F571BA2E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A841E427-BB6D-2143-81AA-E96A98A35731}"/>
              </a:ext>
            </a:extLst>
          </p:cNvPr>
          <p:cNvSpPr>
            <a:spLocks noGrp="1"/>
          </p:cNvSpPr>
          <p:nvPr>
            <p:ph idx="1"/>
          </p:nvPr>
        </p:nvSpPr>
        <p:spPr/>
        <p:txBody>
          <a:bodyPr/>
          <a:lstStyle/>
          <a:p>
            <a:pPr marL="0" indent="0">
              <a:buNone/>
            </a:pPr>
            <a:r>
              <a:rPr lang="en-US" sz="2000" dirty="0"/>
              <a:t>Flight speed and altitude for SSTs affect their thermodynamic cycle and the noise/emissions performance of the propulsion system</a:t>
            </a:r>
          </a:p>
          <a:p>
            <a:r>
              <a:rPr lang="en-US" sz="2000" dirty="0"/>
              <a:t>Combustor pressure and temperature will be different due to changes in ambient conditions as well as flight speed</a:t>
            </a:r>
          </a:p>
          <a:p>
            <a:r>
              <a:rPr lang="en-US" sz="2000" dirty="0"/>
              <a:t>Use of existing engine core may not preserve their emissions performance</a:t>
            </a:r>
          </a:p>
          <a:p>
            <a:r>
              <a:rPr lang="en-US" sz="2000" dirty="0"/>
              <a:t>Higher jet velocity necessary for high speed flight presents noise challenges</a:t>
            </a:r>
          </a:p>
          <a:p>
            <a:endParaRPr lang="en-US" sz="2000" dirty="0"/>
          </a:p>
          <a:p>
            <a:pPr marL="0" indent="0">
              <a:buNone/>
            </a:pPr>
            <a:r>
              <a:rPr lang="en-US" sz="2000" dirty="0"/>
              <a:t>Use industry standard models for engine performance, combustion chemistry and noise assessment </a:t>
            </a:r>
          </a:p>
          <a:p>
            <a:pPr marL="0" indent="0">
              <a:buNone/>
            </a:pPr>
            <a:endParaRPr lang="en-US" sz="2000" dirty="0"/>
          </a:p>
        </p:txBody>
      </p:sp>
    </p:spTree>
    <p:extLst>
      <p:ext uri="{BB962C8B-B14F-4D97-AF65-F5344CB8AC3E}">
        <p14:creationId xmlns:p14="http://schemas.microsoft.com/office/powerpoint/2010/main" val="305409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EFD1-0143-9F42-9282-60A254F18AE3}"/>
              </a:ext>
            </a:extLst>
          </p:cNvPr>
          <p:cNvSpPr>
            <a:spLocks noGrp="1"/>
          </p:cNvSpPr>
          <p:nvPr>
            <p:ph type="title"/>
          </p:nvPr>
        </p:nvSpPr>
        <p:spPr/>
        <p:txBody>
          <a:bodyPr/>
          <a:lstStyle/>
          <a:p>
            <a:r>
              <a:rPr lang="en-US" dirty="0"/>
              <a:t>Project description</a:t>
            </a:r>
          </a:p>
        </p:txBody>
      </p:sp>
      <p:sp>
        <p:nvSpPr>
          <p:cNvPr id="9" name="Rounded Rectangle 8">
            <a:extLst>
              <a:ext uri="{FF2B5EF4-FFF2-40B4-BE49-F238E27FC236}">
                <a16:creationId xmlns:a16="http://schemas.microsoft.com/office/drawing/2014/main" id="{3D2B048F-2FA1-284A-AD81-72F0E78348F8}"/>
              </a:ext>
            </a:extLst>
          </p:cNvPr>
          <p:cNvSpPr/>
          <p:nvPr/>
        </p:nvSpPr>
        <p:spPr>
          <a:xfrm>
            <a:off x="227013" y="1521078"/>
            <a:ext cx="8612187" cy="117303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RESEARCH</a:t>
            </a:r>
            <a:r>
              <a:rPr lang="en-US" sz="1800" b="1" dirty="0">
                <a:solidFill>
                  <a:schemeClr val="bg1"/>
                </a:solidFill>
              </a:rPr>
              <a:t> </a:t>
            </a:r>
            <a:r>
              <a:rPr lang="en-US" sz="2000" b="1" dirty="0">
                <a:solidFill>
                  <a:schemeClr val="bg1"/>
                </a:solidFill>
              </a:rPr>
              <a:t>QUESTION</a:t>
            </a:r>
            <a:r>
              <a:rPr lang="en-US" sz="1800" b="1" dirty="0">
                <a:solidFill>
                  <a:schemeClr val="bg1"/>
                </a:solidFill>
              </a:rPr>
              <a:t>:</a:t>
            </a:r>
          </a:p>
          <a:p>
            <a:r>
              <a:rPr lang="en-US" sz="2000" dirty="0">
                <a:solidFill>
                  <a:schemeClr val="bg1"/>
                </a:solidFill>
              </a:rPr>
              <a:t>What are the noise and emissions characteristics of clean-sheet and derivative engines designed for future civil supersonic transport aircraft?</a:t>
            </a:r>
          </a:p>
        </p:txBody>
      </p:sp>
      <p:sp>
        <p:nvSpPr>
          <p:cNvPr id="10" name="Rounded Rectangle 9">
            <a:extLst>
              <a:ext uri="{FF2B5EF4-FFF2-40B4-BE49-F238E27FC236}">
                <a16:creationId xmlns:a16="http://schemas.microsoft.com/office/drawing/2014/main" id="{120CAE96-4C97-954D-970E-9736509242F0}"/>
              </a:ext>
            </a:extLst>
          </p:cNvPr>
          <p:cNvSpPr/>
          <p:nvPr/>
        </p:nvSpPr>
        <p:spPr>
          <a:xfrm>
            <a:off x="227013" y="2960912"/>
            <a:ext cx="2016315" cy="26707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Identify operating requirements for propulsion system</a:t>
            </a:r>
          </a:p>
        </p:txBody>
      </p:sp>
      <p:sp>
        <p:nvSpPr>
          <p:cNvPr id="11" name="Rounded Rectangle 10">
            <a:extLst>
              <a:ext uri="{FF2B5EF4-FFF2-40B4-BE49-F238E27FC236}">
                <a16:creationId xmlns:a16="http://schemas.microsoft.com/office/drawing/2014/main" id="{0AA69484-9337-8D45-A5DE-F19C8DAF1771}"/>
              </a:ext>
            </a:extLst>
          </p:cNvPr>
          <p:cNvSpPr/>
          <p:nvPr/>
        </p:nvSpPr>
        <p:spPr>
          <a:xfrm>
            <a:off x="2417362" y="2960912"/>
            <a:ext cx="2016315" cy="26707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Build engine cycle model to explore the design space</a:t>
            </a:r>
          </a:p>
        </p:txBody>
      </p:sp>
      <p:sp>
        <p:nvSpPr>
          <p:cNvPr id="12" name="Rounded Rectangle 11">
            <a:extLst>
              <a:ext uri="{FF2B5EF4-FFF2-40B4-BE49-F238E27FC236}">
                <a16:creationId xmlns:a16="http://schemas.microsoft.com/office/drawing/2014/main" id="{CE424916-D476-6743-907A-4D0B911FE8F2}"/>
              </a:ext>
            </a:extLst>
          </p:cNvPr>
          <p:cNvSpPr/>
          <p:nvPr/>
        </p:nvSpPr>
        <p:spPr>
          <a:xfrm>
            <a:off x="4607711" y="2960912"/>
            <a:ext cx="2016314" cy="26707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Quantify fuel burn, noise and emission characteristics</a:t>
            </a:r>
          </a:p>
        </p:txBody>
      </p:sp>
      <p:sp>
        <p:nvSpPr>
          <p:cNvPr id="13" name="Rounded Rectangle 12">
            <a:extLst>
              <a:ext uri="{FF2B5EF4-FFF2-40B4-BE49-F238E27FC236}">
                <a16:creationId xmlns:a16="http://schemas.microsoft.com/office/drawing/2014/main" id="{C5217B44-A481-4D44-B661-CD309449824A}"/>
              </a:ext>
            </a:extLst>
          </p:cNvPr>
          <p:cNvSpPr/>
          <p:nvPr/>
        </p:nvSpPr>
        <p:spPr>
          <a:xfrm>
            <a:off x="6822885" y="2960913"/>
            <a:ext cx="2016315" cy="267076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Compare clean-sheet design to a repurposed  engine core</a:t>
            </a:r>
          </a:p>
        </p:txBody>
      </p:sp>
    </p:spTree>
    <p:extLst>
      <p:ext uri="{BB962C8B-B14F-4D97-AF65-F5344CB8AC3E}">
        <p14:creationId xmlns:p14="http://schemas.microsoft.com/office/powerpoint/2010/main" val="304674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FBB9-0AD8-AF45-B49A-8FB58D803191}"/>
              </a:ext>
            </a:extLst>
          </p:cNvPr>
          <p:cNvSpPr>
            <a:spLocks noGrp="1"/>
          </p:cNvSpPr>
          <p:nvPr>
            <p:ph type="title"/>
          </p:nvPr>
        </p:nvSpPr>
        <p:spPr>
          <a:xfrm>
            <a:off x="227013" y="104829"/>
            <a:ext cx="6489876" cy="704850"/>
          </a:xfrm>
        </p:spPr>
        <p:txBody>
          <a:bodyPr/>
          <a:lstStyle/>
          <a:p>
            <a:r>
              <a:rPr lang="en-US" dirty="0"/>
              <a:t>Objectives and expected outcomes</a:t>
            </a:r>
          </a:p>
        </p:txBody>
      </p:sp>
      <p:sp>
        <p:nvSpPr>
          <p:cNvPr id="3" name="Content Placeholder 2">
            <a:extLst>
              <a:ext uri="{FF2B5EF4-FFF2-40B4-BE49-F238E27FC236}">
                <a16:creationId xmlns:a16="http://schemas.microsoft.com/office/drawing/2014/main" id="{974EA488-46B7-0744-A33B-EC4D10BB376A}"/>
              </a:ext>
            </a:extLst>
          </p:cNvPr>
          <p:cNvSpPr>
            <a:spLocks noGrp="1"/>
          </p:cNvSpPr>
          <p:nvPr>
            <p:ph idx="1"/>
          </p:nvPr>
        </p:nvSpPr>
        <p:spPr/>
        <p:txBody>
          <a:bodyPr/>
          <a:lstStyle/>
          <a:p>
            <a:pPr marL="0" indent="0">
              <a:lnSpc>
                <a:spcPct val="113000"/>
              </a:lnSpc>
              <a:spcAft>
                <a:spcPts val="300"/>
              </a:spcAft>
              <a:buNone/>
            </a:pPr>
            <a:r>
              <a:rPr lang="en-US" sz="2000" dirty="0">
                <a:solidFill>
                  <a:schemeClr val="tx1"/>
                </a:solidFill>
                <a:cs typeface="Arial" panose="020B0604020202020204" pitchFamily="34" charset="0"/>
              </a:rPr>
              <a:t>Understand the challenges of supersonic aircraft engine technology</a:t>
            </a:r>
          </a:p>
          <a:p>
            <a:pPr marL="685800" lvl="1">
              <a:lnSpc>
                <a:spcPct val="113000"/>
              </a:lnSpc>
              <a:spcAft>
                <a:spcPts val="300"/>
              </a:spcAft>
              <a:buFont typeface="Arial" panose="020B0604020202020204" pitchFamily="34" charset="0"/>
              <a:buChar char="•"/>
            </a:pPr>
            <a:r>
              <a:rPr lang="en-US" sz="1600" dirty="0">
                <a:solidFill>
                  <a:schemeClr val="tx1"/>
                </a:solidFill>
                <a:cs typeface="Arial" panose="020B0604020202020204" pitchFamily="34" charset="0"/>
              </a:rPr>
              <a:t>Repurposing an existing engine core versus a clean-sheet engine design</a:t>
            </a:r>
          </a:p>
          <a:p>
            <a:pPr marL="685800" lvl="1">
              <a:lnSpc>
                <a:spcPct val="113000"/>
              </a:lnSpc>
              <a:spcAft>
                <a:spcPts val="300"/>
              </a:spcAft>
              <a:buFont typeface="Arial" panose="020B0604020202020204" pitchFamily="34" charset="0"/>
              <a:buChar char="•"/>
            </a:pPr>
            <a:r>
              <a:rPr lang="en-US" sz="1600" dirty="0">
                <a:solidFill>
                  <a:schemeClr val="tx1"/>
                </a:solidFill>
                <a:cs typeface="Arial" panose="020B0604020202020204" pitchFamily="34" charset="0"/>
              </a:rPr>
              <a:t>Increased challenge of designing for both cruise (high specific thrust – high FPR) and take-off condition (low specific thrust – low FPR)</a:t>
            </a:r>
          </a:p>
          <a:p>
            <a:pPr marL="685800" lvl="1">
              <a:lnSpc>
                <a:spcPct val="113000"/>
              </a:lnSpc>
              <a:spcAft>
                <a:spcPts val="300"/>
              </a:spcAft>
              <a:buFont typeface="Arial" panose="020B0604020202020204" pitchFamily="34" charset="0"/>
              <a:buChar char="•"/>
            </a:pPr>
            <a:endParaRPr lang="en-US" sz="1600" dirty="0">
              <a:solidFill>
                <a:schemeClr val="tx1"/>
              </a:solidFill>
              <a:cs typeface="Arial" panose="020B0604020202020204" pitchFamily="34" charset="0"/>
            </a:endParaRPr>
          </a:p>
          <a:p>
            <a:pPr marL="12700" indent="0">
              <a:lnSpc>
                <a:spcPct val="114000"/>
              </a:lnSpc>
              <a:spcAft>
                <a:spcPts val="300"/>
              </a:spcAft>
              <a:buNone/>
            </a:pPr>
            <a:r>
              <a:rPr lang="en-US" sz="2000" dirty="0">
                <a:solidFill>
                  <a:schemeClr val="tx1"/>
                </a:solidFill>
              </a:rPr>
              <a:t>Develop a technological basis for environmental regulations of SST</a:t>
            </a:r>
          </a:p>
          <a:p>
            <a:pPr marL="763588" lvl="1">
              <a:lnSpc>
                <a:spcPct val="114000"/>
              </a:lnSpc>
              <a:spcAft>
                <a:spcPts val="300"/>
              </a:spcAft>
              <a:buFont typeface="Arial" panose="020B0604020202020204" pitchFamily="34" charset="0"/>
              <a:buChar char="•"/>
            </a:pPr>
            <a:r>
              <a:rPr lang="en-US" sz="1600" dirty="0">
                <a:solidFill>
                  <a:schemeClr val="tx1"/>
                </a:solidFill>
              </a:rPr>
              <a:t>Supersonic regulations based on the Concorde</a:t>
            </a:r>
          </a:p>
          <a:p>
            <a:pPr marL="763588" lvl="1">
              <a:lnSpc>
                <a:spcPct val="114000"/>
              </a:lnSpc>
              <a:spcAft>
                <a:spcPts val="300"/>
              </a:spcAft>
              <a:buFont typeface="Arial" panose="020B0604020202020204" pitchFamily="34" charset="0"/>
              <a:buChar char="•"/>
            </a:pPr>
            <a:r>
              <a:rPr lang="en-US" sz="1600" dirty="0">
                <a:solidFill>
                  <a:schemeClr val="tx1"/>
                </a:solidFill>
              </a:rPr>
              <a:t>Lack of sufficient understanding to set meaningful regulations</a:t>
            </a:r>
          </a:p>
          <a:p>
            <a:pPr marL="763588" lvl="1">
              <a:lnSpc>
                <a:spcPct val="114000"/>
              </a:lnSpc>
              <a:spcAft>
                <a:spcPts val="300"/>
              </a:spcAft>
              <a:buFont typeface="Arial" panose="020B0604020202020204" pitchFamily="34" charset="0"/>
              <a:buChar char="•"/>
            </a:pPr>
            <a:endParaRPr lang="en-US" sz="1800" dirty="0">
              <a:solidFill>
                <a:schemeClr val="tx1"/>
              </a:solidFill>
            </a:endParaRPr>
          </a:p>
          <a:p>
            <a:pPr marL="12700" indent="0">
              <a:lnSpc>
                <a:spcPct val="114000"/>
              </a:lnSpc>
              <a:spcAft>
                <a:spcPts val="300"/>
              </a:spcAft>
              <a:buNone/>
            </a:pPr>
            <a:r>
              <a:rPr lang="en-US" sz="2000" dirty="0">
                <a:solidFill>
                  <a:schemeClr val="tx1"/>
                </a:solidFill>
              </a:rPr>
              <a:t>Identify what new technologies are needed to mitigate the environmental impact of supersonic aircraft engines</a:t>
            </a:r>
          </a:p>
          <a:p>
            <a:pPr marL="698500" lvl="1">
              <a:lnSpc>
                <a:spcPct val="114000"/>
              </a:lnSpc>
              <a:spcAft>
                <a:spcPts val="300"/>
              </a:spcAft>
              <a:buFont typeface="Arial" panose="020B0604020202020204" pitchFamily="34" charset="0"/>
              <a:buChar char="•"/>
            </a:pPr>
            <a:r>
              <a:rPr lang="en-US" sz="1600" dirty="0">
                <a:solidFill>
                  <a:schemeClr val="tx1"/>
                </a:solidFill>
              </a:rPr>
              <a:t>Prioritize components and technologies needed</a:t>
            </a:r>
          </a:p>
          <a:p>
            <a:pPr marL="698500" lvl="1">
              <a:lnSpc>
                <a:spcPct val="114000"/>
              </a:lnSpc>
              <a:spcAft>
                <a:spcPts val="300"/>
              </a:spcAft>
              <a:buFont typeface="Arial" panose="020B0604020202020204" pitchFamily="34" charset="0"/>
              <a:buChar char="•"/>
            </a:pPr>
            <a:r>
              <a:rPr lang="en-US" sz="1600" dirty="0">
                <a:solidFill>
                  <a:schemeClr val="tx1"/>
                </a:solidFill>
              </a:rPr>
              <a:t>Develop a research roadmap for engine architectures</a:t>
            </a:r>
          </a:p>
          <a:p>
            <a:pPr marL="285750">
              <a:lnSpc>
                <a:spcPct val="113000"/>
              </a:lnSpc>
              <a:spcAft>
                <a:spcPts val="300"/>
              </a:spcAft>
              <a:buFont typeface="Arial" panose="020B0604020202020204" pitchFamily="34" charset="0"/>
              <a:buChar char="•"/>
            </a:pPr>
            <a:endParaRPr lang="en-US" sz="2200" dirty="0">
              <a:solidFill>
                <a:schemeClr val="tx1"/>
              </a:solidFill>
              <a:cs typeface="Arial" panose="020B0604020202020204" pitchFamily="34" charset="0"/>
            </a:endParaRPr>
          </a:p>
          <a:p>
            <a:pPr marL="685800" lvl="1">
              <a:lnSpc>
                <a:spcPct val="113000"/>
              </a:lnSpc>
              <a:spcAft>
                <a:spcPts val="300"/>
              </a:spcAft>
              <a:buFont typeface="Arial" panose="020B0604020202020204" pitchFamily="34" charset="0"/>
              <a:buChar char="•"/>
            </a:pPr>
            <a:endParaRPr lang="en-US" sz="1800" dirty="0">
              <a:solidFill>
                <a:schemeClr val="tx1"/>
              </a:solidFill>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52975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C6DB-8E6C-0040-9A23-B9EBADE5F0A4}"/>
              </a:ext>
            </a:extLst>
          </p:cNvPr>
          <p:cNvSpPr>
            <a:spLocks noGrp="1"/>
          </p:cNvSpPr>
          <p:nvPr>
            <p:ph type="title"/>
          </p:nvPr>
        </p:nvSpPr>
        <p:spPr>
          <a:xfrm>
            <a:off x="227013" y="104829"/>
            <a:ext cx="6635260" cy="704850"/>
          </a:xfrm>
        </p:spPr>
        <p:txBody>
          <a:bodyPr/>
          <a:lstStyle/>
          <a:p>
            <a:r>
              <a:rPr lang="en-US" dirty="0"/>
              <a:t>Approach</a:t>
            </a:r>
          </a:p>
        </p:txBody>
      </p:sp>
      <p:sp>
        <p:nvSpPr>
          <p:cNvPr id="4" name="Rounded Rectangle 3">
            <a:extLst>
              <a:ext uri="{FF2B5EF4-FFF2-40B4-BE49-F238E27FC236}">
                <a16:creationId xmlns:a16="http://schemas.microsoft.com/office/drawing/2014/main" id="{2E24DB14-00DD-F445-8F43-8C4FAEFFACD2}"/>
              </a:ext>
            </a:extLst>
          </p:cNvPr>
          <p:cNvSpPr/>
          <p:nvPr/>
        </p:nvSpPr>
        <p:spPr>
          <a:xfrm>
            <a:off x="389368" y="2488237"/>
            <a:ext cx="1653041" cy="108857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Aircraft characteristics and mission profiles</a:t>
            </a:r>
          </a:p>
        </p:txBody>
      </p:sp>
      <p:sp>
        <p:nvSpPr>
          <p:cNvPr id="5" name="Rounded Rectangle 4">
            <a:extLst>
              <a:ext uri="{FF2B5EF4-FFF2-40B4-BE49-F238E27FC236}">
                <a16:creationId xmlns:a16="http://schemas.microsoft.com/office/drawing/2014/main" id="{4B8F1D26-B7D8-4A47-AD75-A49FD8AAA86F}"/>
              </a:ext>
            </a:extLst>
          </p:cNvPr>
          <p:cNvSpPr/>
          <p:nvPr/>
        </p:nvSpPr>
        <p:spPr>
          <a:xfrm>
            <a:off x="2234024" y="2488237"/>
            <a:ext cx="1521237" cy="10885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Propulsion system requirements </a:t>
            </a:r>
          </a:p>
        </p:txBody>
      </p:sp>
      <p:sp>
        <p:nvSpPr>
          <p:cNvPr id="6" name="Rounded Rectangle 5">
            <a:extLst>
              <a:ext uri="{FF2B5EF4-FFF2-40B4-BE49-F238E27FC236}">
                <a16:creationId xmlns:a16="http://schemas.microsoft.com/office/drawing/2014/main" id="{784908F5-BD6F-1B40-A9BD-CE11F1ED93F4}"/>
              </a:ext>
            </a:extLst>
          </p:cNvPr>
          <p:cNvSpPr/>
          <p:nvPr/>
        </p:nvSpPr>
        <p:spPr>
          <a:xfrm>
            <a:off x="3942586" y="2485632"/>
            <a:ext cx="1050523" cy="10885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Engine model</a:t>
            </a:r>
          </a:p>
          <a:p>
            <a:pPr algn="ctr"/>
            <a:r>
              <a:rPr lang="en-US" sz="1600" dirty="0">
                <a:solidFill>
                  <a:schemeClr val="tx2"/>
                </a:solidFill>
              </a:rPr>
              <a:t>(NPSS)</a:t>
            </a:r>
          </a:p>
        </p:txBody>
      </p:sp>
      <p:sp>
        <p:nvSpPr>
          <p:cNvPr id="9" name="Rounded Rectangle 8">
            <a:extLst>
              <a:ext uri="{FF2B5EF4-FFF2-40B4-BE49-F238E27FC236}">
                <a16:creationId xmlns:a16="http://schemas.microsoft.com/office/drawing/2014/main" id="{CBB220FD-A0F3-B941-AFC2-416D5BD97E6E}"/>
              </a:ext>
            </a:extLst>
          </p:cNvPr>
          <p:cNvSpPr/>
          <p:nvPr/>
        </p:nvSpPr>
        <p:spPr>
          <a:xfrm>
            <a:off x="5311918" y="1852424"/>
            <a:ext cx="1245071" cy="1088572"/>
          </a:xfrm>
          <a:prstGeom prst="round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Emission modeling</a:t>
            </a:r>
          </a:p>
          <a:p>
            <a:pPr algn="ctr"/>
            <a:r>
              <a:rPr lang="en-US" sz="1600" dirty="0">
                <a:solidFill>
                  <a:schemeClr val="tx2"/>
                </a:solidFill>
              </a:rPr>
              <a:t>(Cantera)</a:t>
            </a:r>
          </a:p>
        </p:txBody>
      </p:sp>
      <p:sp>
        <p:nvSpPr>
          <p:cNvPr id="10" name="Rounded Rectangle 9">
            <a:extLst>
              <a:ext uri="{FF2B5EF4-FFF2-40B4-BE49-F238E27FC236}">
                <a16:creationId xmlns:a16="http://schemas.microsoft.com/office/drawing/2014/main" id="{228FE7D9-0C50-0D47-B3FF-33D4B2114332}"/>
              </a:ext>
            </a:extLst>
          </p:cNvPr>
          <p:cNvSpPr/>
          <p:nvPr/>
        </p:nvSpPr>
        <p:spPr>
          <a:xfrm>
            <a:off x="5294498" y="3043497"/>
            <a:ext cx="1245071" cy="108857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Engine noise modeling</a:t>
            </a:r>
          </a:p>
        </p:txBody>
      </p:sp>
      <p:sp>
        <p:nvSpPr>
          <p:cNvPr id="13" name="Rounded Rectangle 12">
            <a:extLst>
              <a:ext uri="{FF2B5EF4-FFF2-40B4-BE49-F238E27FC236}">
                <a16:creationId xmlns:a16="http://schemas.microsoft.com/office/drawing/2014/main" id="{BCC1B436-8CFB-F842-8DD8-50D7A3D60885}"/>
              </a:ext>
            </a:extLst>
          </p:cNvPr>
          <p:cNvSpPr/>
          <p:nvPr/>
        </p:nvSpPr>
        <p:spPr>
          <a:xfrm>
            <a:off x="7126510" y="1852424"/>
            <a:ext cx="1549836" cy="1088572"/>
          </a:xfrm>
          <a:prstGeom prst="round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Emission index for all emissions</a:t>
            </a:r>
          </a:p>
        </p:txBody>
      </p:sp>
      <p:sp>
        <p:nvSpPr>
          <p:cNvPr id="14" name="Rounded Rectangle 13">
            <a:extLst>
              <a:ext uri="{FF2B5EF4-FFF2-40B4-BE49-F238E27FC236}">
                <a16:creationId xmlns:a16="http://schemas.microsoft.com/office/drawing/2014/main" id="{82DCFE9F-F811-0541-A8EC-6F30C8BDA577}"/>
              </a:ext>
            </a:extLst>
          </p:cNvPr>
          <p:cNvSpPr/>
          <p:nvPr/>
        </p:nvSpPr>
        <p:spPr>
          <a:xfrm>
            <a:off x="7077228" y="3043497"/>
            <a:ext cx="1620882" cy="108857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Engine noise contribution (</a:t>
            </a:r>
            <a:r>
              <a:rPr lang="en-US" sz="1600" dirty="0" err="1">
                <a:solidFill>
                  <a:schemeClr val="tx2"/>
                </a:solidFill>
              </a:rPr>
              <a:t>EPNdB</a:t>
            </a:r>
            <a:r>
              <a:rPr lang="en-US" sz="1600" dirty="0">
                <a:solidFill>
                  <a:schemeClr val="tx2"/>
                </a:solidFill>
              </a:rPr>
              <a:t>)</a:t>
            </a:r>
          </a:p>
        </p:txBody>
      </p:sp>
      <p:cxnSp>
        <p:nvCxnSpPr>
          <p:cNvPr id="17" name="Straight Arrow Connector 16">
            <a:extLst>
              <a:ext uri="{FF2B5EF4-FFF2-40B4-BE49-F238E27FC236}">
                <a16:creationId xmlns:a16="http://schemas.microsoft.com/office/drawing/2014/main" id="{456450FE-95CA-9A43-B640-5F5BB6D25B75}"/>
              </a:ext>
            </a:extLst>
          </p:cNvPr>
          <p:cNvCxnSpPr>
            <a:cxnSpLocks/>
            <a:stCxn id="4" idx="3"/>
            <a:endCxn id="5" idx="1"/>
          </p:cNvCxnSpPr>
          <p:nvPr/>
        </p:nvCxnSpPr>
        <p:spPr bwMode="auto">
          <a:xfrm>
            <a:off x="2042409" y="3032523"/>
            <a:ext cx="191615"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3C897AF3-858D-5F41-8E04-5911C8D9846F}"/>
              </a:ext>
            </a:extLst>
          </p:cNvPr>
          <p:cNvCxnSpPr>
            <a:stCxn id="5" idx="3"/>
            <a:endCxn id="6" idx="1"/>
          </p:cNvCxnSpPr>
          <p:nvPr/>
        </p:nvCxnSpPr>
        <p:spPr bwMode="auto">
          <a:xfrm flipV="1">
            <a:off x="3755261" y="3029918"/>
            <a:ext cx="187325" cy="26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a:extLst>
              <a:ext uri="{FF2B5EF4-FFF2-40B4-BE49-F238E27FC236}">
                <a16:creationId xmlns:a16="http://schemas.microsoft.com/office/drawing/2014/main" id="{758AB670-EA9E-1043-87F5-F1A617FFAFBE}"/>
              </a:ext>
            </a:extLst>
          </p:cNvPr>
          <p:cNvCxnSpPr>
            <a:stCxn id="6" idx="3"/>
            <a:endCxn id="9" idx="1"/>
          </p:cNvCxnSpPr>
          <p:nvPr/>
        </p:nvCxnSpPr>
        <p:spPr bwMode="auto">
          <a:xfrm flipV="1">
            <a:off x="4993109" y="2396710"/>
            <a:ext cx="318809" cy="63320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3" name="Straight Arrow Connector 22">
            <a:extLst>
              <a:ext uri="{FF2B5EF4-FFF2-40B4-BE49-F238E27FC236}">
                <a16:creationId xmlns:a16="http://schemas.microsoft.com/office/drawing/2014/main" id="{B8DDD84E-50DA-D642-B186-6A3CAAEAB452}"/>
              </a:ext>
            </a:extLst>
          </p:cNvPr>
          <p:cNvCxnSpPr>
            <a:stCxn id="6" idx="3"/>
            <a:endCxn id="10" idx="1"/>
          </p:cNvCxnSpPr>
          <p:nvPr/>
        </p:nvCxnSpPr>
        <p:spPr bwMode="auto">
          <a:xfrm>
            <a:off x="4993109" y="3029918"/>
            <a:ext cx="301389" cy="55786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2BDBA704-9BB2-DC4A-AD20-BB975D06A232}"/>
              </a:ext>
            </a:extLst>
          </p:cNvPr>
          <p:cNvCxnSpPr>
            <a:stCxn id="9" idx="3"/>
            <a:endCxn id="13" idx="1"/>
          </p:cNvCxnSpPr>
          <p:nvPr/>
        </p:nvCxnSpPr>
        <p:spPr bwMode="auto">
          <a:xfrm>
            <a:off x="6556989" y="2396710"/>
            <a:ext cx="56952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7" name="Straight Arrow Connector 26">
            <a:extLst>
              <a:ext uri="{FF2B5EF4-FFF2-40B4-BE49-F238E27FC236}">
                <a16:creationId xmlns:a16="http://schemas.microsoft.com/office/drawing/2014/main" id="{66F8AFC9-8D96-2440-9713-6AC0D51A0BBB}"/>
              </a:ext>
            </a:extLst>
          </p:cNvPr>
          <p:cNvCxnSpPr>
            <a:stCxn id="10" idx="3"/>
            <a:endCxn id="14" idx="1"/>
          </p:cNvCxnSpPr>
          <p:nvPr/>
        </p:nvCxnSpPr>
        <p:spPr bwMode="auto">
          <a:xfrm>
            <a:off x="6539569" y="3587783"/>
            <a:ext cx="537659"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3496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E062B4-9822-1A45-9509-F41802491E1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b="23914"/>
          <a:stretch/>
        </p:blipFill>
        <p:spPr>
          <a:xfrm>
            <a:off x="1378040" y="3248693"/>
            <a:ext cx="6395049" cy="3063600"/>
          </a:xfrm>
          <a:prstGeom prst="rect">
            <a:avLst/>
          </a:prstGeom>
        </p:spPr>
      </p:pic>
      <p:sp>
        <p:nvSpPr>
          <p:cNvPr id="2" name="Title 1">
            <a:extLst>
              <a:ext uri="{FF2B5EF4-FFF2-40B4-BE49-F238E27FC236}">
                <a16:creationId xmlns:a16="http://schemas.microsoft.com/office/drawing/2014/main" id="{D74C3D80-F9F7-DD4A-9203-324B62C5AF14}"/>
              </a:ext>
            </a:extLst>
          </p:cNvPr>
          <p:cNvSpPr>
            <a:spLocks noGrp="1"/>
          </p:cNvSpPr>
          <p:nvPr>
            <p:ph type="title"/>
          </p:nvPr>
        </p:nvSpPr>
        <p:spPr/>
        <p:txBody>
          <a:bodyPr/>
          <a:lstStyle/>
          <a:p>
            <a:r>
              <a:rPr lang="en-US" dirty="0"/>
              <a:t>Mission analysis</a:t>
            </a:r>
          </a:p>
        </p:txBody>
      </p:sp>
      <p:sp>
        <p:nvSpPr>
          <p:cNvPr id="3" name="Content Placeholder 2">
            <a:extLst>
              <a:ext uri="{FF2B5EF4-FFF2-40B4-BE49-F238E27FC236}">
                <a16:creationId xmlns:a16="http://schemas.microsoft.com/office/drawing/2014/main" id="{53BE748F-B47C-044C-8871-81CA4D6E17B6}"/>
              </a:ext>
            </a:extLst>
          </p:cNvPr>
          <p:cNvSpPr>
            <a:spLocks noGrp="1"/>
          </p:cNvSpPr>
          <p:nvPr>
            <p:ph idx="1"/>
          </p:nvPr>
        </p:nvSpPr>
        <p:spPr/>
        <p:txBody>
          <a:bodyPr/>
          <a:lstStyle/>
          <a:p>
            <a:r>
              <a:rPr lang="en-US" sz="2000" dirty="0"/>
              <a:t>Preliminary mission analysis using SUAVE (Stanford University Aero-Vehicle Environment) to define propulsion system requirements </a:t>
            </a:r>
          </a:p>
          <a:p>
            <a:r>
              <a:rPr lang="en-US" sz="2000" dirty="0"/>
              <a:t>Considering multiple aircraft (cruise flight Mach number and size)</a:t>
            </a:r>
          </a:p>
          <a:p>
            <a:r>
              <a:rPr lang="en-US" sz="2000" dirty="0"/>
              <a:t>Collaboration with ASCENT 10, NASA and others</a:t>
            </a:r>
          </a:p>
          <a:p>
            <a:endParaRPr lang="en-US" sz="2000" dirty="0"/>
          </a:p>
        </p:txBody>
      </p:sp>
      <p:sp>
        <p:nvSpPr>
          <p:cNvPr id="5" name="TextBox 4">
            <a:extLst>
              <a:ext uri="{FF2B5EF4-FFF2-40B4-BE49-F238E27FC236}">
                <a16:creationId xmlns:a16="http://schemas.microsoft.com/office/drawing/2014/main" id="{02D893F5-BE8A-814D-A102-4865B92F9627}"/>
              </a:ext>
            </a:extLst>
          </p:cNvPr>
          <p:cNvSpPr txBox="1"/>
          <p:nvPr/>
        </p:nvSpPr>
        <p:spPr>
          <a:xfrm>
            <a:off x="797696" y="6297947"/>
            <a:ext cx="7547020" cy="307777"/>
          </a:xfrm>
          <a:prstGeom prst="rect">
            <a:avLst/>
          </a:prstGeom>
          <a:noFill/>
        </p:spPr>
        <p:txBody>
          <a:bodyPr wrap="square" rtlCol="0">
            <a:spAutoFit/>
          </a:bodyPr>
          <a:lstStyle/>
          <a:p>
            <a:pPr algn="ctr"/>
            <a:r>
              <a:rPr lang="en-US" sz="1400" i="1" dirty="0"/>
              <a:t>(55-tonne STCA Mission Profile)</a:t>
            </a:r>
          </a:p>
        </p:txBody>
      </p:sp>
    </p:spTree>
    <p:extLst>
      <p:ext uri="{BB962C8B-B14F-4D97-AF65-F5344CB8AC3E}">
        <p14:creationId xmlns:p14="http://schemas.microsoft.com/office/powerpoint/2010/main" val="102140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303CA347-F6C8-9C4C-8D1B-D4F3B839616C}"/>
              </a:ext>
            </a:extLst>
          </p:cNvPr>
          <p:cNvSpPr/>
          <p:nvPr/>
        </p:nvSpPr>
        <p:spPr bwMode="auto">
          <a:xfrm>
            <a:off x="5579602" y="995423"/>
            <a:ext cx="1697978" cy="715089"/>
          </a:xfrm>
          <a:prstGeom prst="roundRect">
            <a:avLst/>
          </a:prstGeom>
          <a:solidFill>
            <a:srgbClr val="00FB92"/>
          </a:solidFill>
          <a:ln w="12700" cap="flat" cmpd="sng" algn="ctr">
            <a:no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effectLst/>
                <a:latin typeface="Helvetica" pitchFamily="-111" charset="0"/>
              </a:rPr>
              <a:t>Propulsion system</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latin typeface="Helvetica" pitchFamily="-111" charset="0"/>
              </a:rPr>
              <a:t>r</a:t>
            </a:r>
            <a:r>
              <a:rPr kumimoji="0" lang="en-US" sz="1200" b="0" i="0" u="none" strike="noStrike" cap="none" normalizeH="0" baseline="0" dirty="0">
                <a:ln>
                  <a:noFill/>
                </a:ln>
                <a:effectLst/>
                <a:latin typeface="Helvetica" pitchFamily="-111" charset="0"/>
              </a:rPr>
              <a:t>equirements from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effectLst/>
                <a:latin typeface="Helvetica" pitchFamily="-111" charset="0"/>
              </a:rPr>
              <a:t> mission analysis</a:t>
            </a:r>
          </a:p>
        </p:txBody>
      </p:sp>
      <p:sp>
        <p:nvSpPr>
          <p:cNvPr id="2" name="Title 1">
            <a:extLst>
              <a:ext uri="{FF2B5EF4-FFF2-40B4-BE49-F238E27FC236}">
                <a16:creationId xmlns:a16="http://schemas.microsoft.com/office/drawing/2014/main" id="{26D80D89-58CA-F84D-80AF-BC1FF52DFF33}"/>
              </a:ext>
            </a:extLst>
          </p:cNvPr>
          <p:cNvSpPr>
            <a:spLocks noGrp="1"/>
          </p:cNvSpPr>
          <p:nvPr>
            <p:ph type="title"/>
          </p:nvPr>
        </p:nvSpPr>
        <p:spPr/>
        <p:txBody>
          <a:bodyPr/>
          <a:lstStyle/>
          <a:p>
            <a:r>
              <a:rPr lang="en-US" dirty="0"/>
              <a:t>Engine modeling in NPSS</a:t>
            </a:r>
          </a:p>
        </p:txBody>
      </p:sp>
      <p:sp>
        <p:nvSpPr>
          <p:cNvPr id="9" name="Freeform 8">
            <a:extLst>
              <a:ext uri="{FF2B5EF4-FFF2-40B4-BE49-F238E27FC236}">
                <a16:creationId xmlns:a16="http://schemas.microsoft.com/office/drawing/2014/main" id="{5B666517-5C1C-D048-B37D-66E498D2795F}"/>
              </a:ext>
            </a:extLst>
          </p:cNvPr>
          <p:cNvSpPr/>
          <p:nvPr/>
        </p:nvSpPr>
        <p:spPr>
          <a:xfrm>
            <a:off x="199933" y="1679646"/>
            <a:ext cx="2397820" cy="1208638"/>
          </a:xfrm>
          <a:custGeom>
            <a:avLst/>
            <a:gdLst>
              <a:gd name="connsiteX0" fmla="*/ 0 w 2397820"/>
              <a:gd name="connsiteY0" fmla="*/ 120864 h 1208638"/>
              <a:gd name="connsiteX1" fmla="*/ 120864 w 2397820"/>
              <a:gd name="connsiteY1" fmla="*/ 0 h 1208638"/>
              <a:gd name="connsiteX2" fmla="*/ 2276956 w 2397820"/>
              <a:gd name="connsiteY2" fmla="*/ 0 h 1208638"/>
              <a:gd name="connsiteX3" fmla="*/ 2397820 w 2397820"/>
              <a:gd name="connsiteY3" fmla="*/ 120864 h 1208638"/>
              <a:gd name="connsiteX4" fmla="*/ 2397820 w 2397820"/>
              <a:gd name="connsiteY4" fmla="*/ 1087774 h 1208638"/>
              <a:gd name="connsiteX5" fmla="*/ 2276956 w 2397820"/>
              <a:gd name="connsiteY5" fmla="*/ 1208638 h 1208638"/>
              <a:gd name="connsiteX6" fmla="*/ 120864 w 2397820"/>
              <a:gd name="connsiteY6" fmla="*/ 1208638 h 1208638"/>
              <a:gd name="connsiteX7" fmla="*/ 0 w 2397820"/>
              <a:gd name="connsiteY7" fmla="*/ 1087774 h 1208638"/>
              <a:gd name="connsiteX8" fmla="*/ 0 w 2397820"/>
              <a:gd name="connsiteY8" fmla="*/ 120864 h 12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820" h="1208638">
                <a:moveTo>
                  <a:pt x="0" y="120864"/>
                </a:moveTo>
                <a:cubicBezTo>
                  <a:pt x="0" y="54113"/>
                  <a:pt x="54113" y="0"/>
                  <a:pt x="120864" y="0"/>
                </a:cubicBezTo>
                <a:lnTo>
                  <a:pt x="2276956" y="0"/>
                </a:lnTo>
                <a:cubicBezTo>
                  <a:pt x="2343707" y="0"/>
                  <a:pt x="2397820" y="54113"/>
                  <a:pt x="2397820" y="120864"/>
                </a:cubicBezTo>
                <a:lnTo>
                  <a:pt x="2397820" y="1087774"/>
                </a:lnTo>
                <a:cubicBezTo>
                  <a:pt x="2397820" y="1154525"/>
                  <a:pt x="2343707" y="1208638"/>
                  <a:pt x="2276956" y="1208638"/>
                </a:cubicBezTo>
                <a:lnTo>
                  <a:pt x="120864" y="1208638"/>
                </a:lnTo>
                <a:cubicBezTo>
                  <a:pt x="54113" y="1208638"/>
                  <a:pt x="0" y="1154525"/>
                  <a:pt x="0" y="1087774"/>
                </a:cubicBezTo>
                <a:lnTo>
                  <a:pt x="0" y="120864"/>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980" tIns="103980" rIns="103980" bIns="103980" numCol="1" spcCol="1270" anchor="ctr" anchorCtr="0">
            <a:noAutofit/>
          </a:bodyPr>
          <a:lstStyle/>
          <a:p>
            <a:pPr marL="0" lvl="0" indent="0" algn="ctr" defTabSz="800100">
              <a:lnSpc>
                <a:spcPct val="90000"/>
              </a:lnSpc>
              <a:spcBef>
                <a:spcPct val="0"/>
              </a:spcBef>
              <a:spcAft>
                <a:spcPct val="35000"/>
              </a:spcAft>
              <a:buNone/>
            </a:pPr>
            <a:r>
              <a:rPr lang="en-US" sz="1800" kern="1200" dirty="0"/>
              <a:t>Model the derivative core by modeling the CFM56-5B</a:t>
            </a:r>
          </a:p>
        </p:txBody>
      </p:sp>
      <p:sp>
        <p:nvSpPr>
          <p:cNvPr id="13" name="Freeform 12">
            <a:extLst>
              <a:ext uri="{FF2B5EF4-FFF2-40B4-BE49-F238E27FC236}">
                <a16:creationId xmlns:a16="http://schemas.microsoft.com/office/drawing/2014/main" id="{754DDFE7-0D01-6349-AF3C-654994C82E13}"/>
              </a:ext>
            </a:extLst>
          </p:cNvPr>
          <p:cNvSpPr/>
          <p:nvPr/>
        </p:nvSpPr>
        <p:spPr>
          <a:xfrm>
            <a:off x="2631343" y="2146560"/>
            <a:ext cx="452644" cy="274809"/>
          </a:xfrm>
          <a:custGeom>
            <a:avLst/>
            <a:gdLst>
              <a:gd name="connsiteX0" fmla="*/ 0 w 452644"/>
              <a:gd name="connsiteY0" fmla="*/ 54962 h 274809"/>
              <a:gd name="connsiteX1" fmla="*/ 315240 w 452644"/>
              <a:gd name="connsiteY1" fmla="*/ 54962 h 274809"/>
              <a:gd name="connsiteX2" fmla="*/ 315240 w 452644"/>
              <a:gd name="connsiteY2" fmla="*/ 0 h 274809"/>
              <a:gd name="connsiteX3" fmla="*/ 452644 w 452644"/>
              <a:gd name="connsiteY3" fmla="*/ 137405 h 274809"/>
              <a:gd name="connsiteX4" fmla="*/ 315240 w 452644"/>
              <a:gd name="connsiteY4" fmla="*/ 274809 h 274809"/>
              <a:gd name="connsiteX5" fmla="*/ 315240 w 452644"/>
              <a:gd name="connsiteY5" fmla="*/ 219847 h 274809"/>
              <a:gd name="connsiteX6" fmla="*/ 0 w 452644"/>
              <a:gd name="connsiteY6" fmla="*/ 219847 h 274809"/>
              <a:gd name="connsiteX7" fmla="*/ 0 w 452644"/>
              <a:gd name="connsiteY7" fmla="*/ 54962 h 27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44" h="274809">
                <a:moveTo>
                  <a:pt x="0" y="54962"/>
                </a:moveTo>
                <a:lnTo>
                  <a:pt x="315240" y="54962"/>
                </a:lnTo>
                <a:lnTo>
                  <a:pt x="315240" y="0"/>
                </a:lnTo>
                <a:lnTo>
                  <a:pt x="452644" y="137405"/>
                </a:lnTo>
                <a:lnTo>
                  <a:pt x="315240" y="274809"/>
                </a:lnTo>
                <a:lnTo>
                  <a:pt x="315240" y="219847"/>
                </a:lnTo>
                <a:lnTo>
                  <a:pt x="0" y="219847"/>
                </a:lnTo>
                <a:lnTo>
                  <a:pt x="0" y="54962"/>
                </a:lnTo>
                <a:close/>
              </a:path>
            </a:pathLst>
          </a:cu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4962" rIns="82443" bIns="54962"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4" name="Freeform 13">
            <a:extLst>
              <a:ext uri="{FF2B5EF4-FFF2-40B4-BE49-F238E27FC236}">
                <a16:creationId xmlns:a16="http://schemas.microsoft.com/office/drawing/2014/main" id="{BCD0BBD7-79C5-D841-A8A6-5785FFE024FB}"/>
              </a:ext>
            </a:extLst>
          </p:cNvPr>
          <p:cNvSpPr/>
          <p:nvPr/>
        </p:nvSpPr>
        <p:spPr>
          <a:xfrm>
            <a:off x="3097669" y="1679646"/>
            <a:ext cx="2303897" cy="1208638"/>
          </a:xfrm>
          <a:custGeom>
            <a:avLst/>
            <a:gdLst>
              <a:gd name="connsiteX0" fmla="*/ 0 w 2303897"/>
              <a:gd name="connsiteY0" fmla="*/ 120864 h 1208638"/>
              <a:gd name="connsiteX1" fmla="*/ 120864 w 2303897"/>
              <a:gd name="connsiteY1" fmla="*/ 0 h 1208638"/>
              <a:gd name="connsiteX2" fmla="*/ 2183033 w 2303897"/>
              <a:gd name="connsiteY2" fmla="*/ 0 h 1208638"/>
              <a:gd name="connsiteX3" fmla="*/ 2303897 w 2303897"/>
              <a:gd name="connsiteY3" fmla="*/ 120864 h 1208638"/>
              <a:gd name="connsiteX4" fmla="*/ 2303897 w 2303897"/>
              <a:gd name="connsiteY4" fmla="*/ 1087774 h 1208638"/>
              <a:gd name="connsiteX5" fmla="*/ 2183033 w 2303897"/>
              <a:gd name="connsiteY5" fmla="*/ 1208638 h 1208638"/>
              <a:gd name="connsiteX6" fmla="*/ 120864 w 2303897"/>
              <a:gd name="connsiteY6" fmla="*/ 1208638 h 1208638"/>
              <a:gd name="connsiteX7" fmla="*/ 0 w 2303897"/>
              <a:gd name="connsiteY7" fmla="*/ 1087774 h 1208638"/>
              <a:gd name="connsiteX8" fmla="*/ 0 w 2303897"/>
              <a:gd name="connsiteY8" fmla="*/ 120864 h 12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897" h="1208638">
                <a:moveTo>
                  <a:pt x="0" y="120864"/>
                </a:moveTo>
                <a:cubicBezTo>
                  <a:pt x="0" y="54113"/>
                  <a:pt x="54113" y="0"/>
                  <a:pt x="120864" y="0"/>
                </a:cubicBezTo>
                <a:lnTo>
                  <a:pt x="2183033" y="0"/>
                </a:lnTo>
                <a:cubicBezTo>
                  <a:pt x="2249784" y="0"/>
                  <a:pt x="2303897" y="54113"/>
                  <a:pt x="2303897" y="120864"/>
                </a:cubicBezTo>
                <a:lnTo>
                  <a:pt x="2303897" y="1087774"/>
                </a:lnTo>
                <a:cubicBezTo>
                  <a:pt x="2303897" y="1154525"/>
                  <a:pt x="2249784" y="1208638"/>
                  <a:pt x="2183033" y="1208638"/>
                </a:cubicBezTo>
                <a:lnTo>
                  <a:pt x="120864" y="1208638"/>
                </a:lnTo>
                <a:cubicBezTo>
                  <a:pt x="54113" y="1208638"/>
                  <a:pt x="0" y="1154525"/>
                  <a:pt x="0" y="1087774"/>
                </a:cubicBezTo>
                <a:lnTo>
                  <a:pt x="0" y="120864"/>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980" tIns="103980" rIns="103980" bIns="103980" numCol="1" spcCol="1270" anchor="ctr" anchorCtr="0">
            <a:noAutofit/>
          </a:bodyPr>
          <a:lstStyle/>
          <a:p>
            <a:pPr marL="0" lvl="0" indent="0" algn="ctr" defTabSz="800100">
              <a:lnSpc>
                <a:spcPct val="90000"/>
              </a:lnSpc>
              <a:spcBef>
                <a:spcPct val="0"/>
              </a:spcBef>
              <a:spcAft>
                <a:spcPct val="35000"/>
              </a:spcAft>
              <a:buNone/>
            </a:pPr>
            <a:r>
              <a:rPr lang="en-US" sz="1800" kern="1200" dirty="0"/>
              <a:t>Use the core developed to predict the performance of the CFM56-7B </a:t>
            </a:r>
          </a:p>
        </p:txBody>
      </p:sp>
      <p:sp>
        <p:nvSpPr>
          <p:cNvPr id="15" name="Freeform 14">
            <a:extLst>
              <a:ext uri="{FF2B5EF4-FFF2-40B4-BE49-F238E27FC236}">
                <a16:creationId xmlns:a16="http://schemas.microsoft.com/office/drawing/2014/main" id="{77082CE0-1BD9-5540-B94A-3A5103D86C5B}"/>
              </a:ext>
            </a:extLst>
          </p:cNvPr>
          <p:cNvSpPr/>
          <p:nvPr/>
        </p:nvSpPr>
        <p:spPr>
          <a:xfrm>
            <a:off x="5441006" y="2146560"/>
            <a:ext cx="452644" cy="274809"/>
          </a:xfrm>
          <a:custGeom>
            <a:avLst/>
            <a:gdLst>
              <a:gd name="connsiteX0" fmla="*/ 0 w 452644"/>
              <a:gd name="connsiteY0" fmla="*/ 54962 h 274809"/>
              <a:gd name="connsiteX1" fmla="*/ 315240 w 452644"/>
              <a:gd name="connsiteY1" fmla="*/ 54962 h 274809"/>
              <a:gd name="connsiteX2" fmla="*/ 315240 w 452644"/>
              <a:gd name="connsiteY2" fmla="*/ 0 h 274809"/>
              <a:gd name="connsiteX3" fmla="*/ 452644 w 452644"/>
              <a:gd name="connsiteY3" fmla="*/ 137405 h 274809"/>
              <a:gd name="connsiteX4" fmla="*/ 315240 w 452644"/>
              <a:gd name="connsiteY4" fmla="*/ 274809 h 274809"/>
              <a:gd name="connsiteX5" fmla="*/ 315240 w 452644"/>
              <a:gd name="connsiteY5" fmla="*/ 219847 h 274809"/>
              <a:gd name="connsiteX6" fmla="*/ 0 w 452644"/>
              <a:gd name="connsiteY6" fmla="*/ 219847 h 274809"/>
              <a:gd name="connsiteX7" fmla="*/ 0 w 452644"/>
              <a:gd name="connsiteY7" fmla="*/ 54962 h 27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44" h="274809">
                <a:moveTo>
                  <a:pt x="0" y="54962"/>
                </a:moveTo>
                <a:lnTo>
                  <a:pt x="315240" y="54962"/>
                </a:lnTo>
                <a:lnTo>
                  <a:pt x="315240" y="0"/>
                </a:lnTo>
                <a:lnTo>
                  <a:pt x="452644" y="137405"/>
                </a:lnTo>
                <a:lnTo>
                  <a:pt x="315240" y="274809"/>
                </a:lnTo>
                <a:lnTo>
                  <a:pt x="315240" y="219847"/>
                </a:lnTo>
                <a:lnTo>
                  <a:pt x="0" y="219847"/>
                </a:lnTo>
                <a:lnTo>
                  <a:pt x="0" y="54962"/>
                </a:lnTo>
                <a:close/>
              </a:path>
            </a:pathLst>
          </a:cu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4962" rIns="82443" bIns="54962"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sp>
        <p:nvSpPr>
          <p:cNvPr id="16" name="Freeform 15">
            <a:extLst>
              <a:ext uri="{FF2B5EF4-FFF2-40B4-BE49-F238E27FC236}">
                <a16:creationId xmlns:a16="http://schemas.microsoft.com/office/drawing/2014/main" id="{64381BC4-8738-5640-BBFE-6370FC4F031E}"/>
              </a:ext>
            </a:extLst>
          </p:cNvPr>
          <p:cNvSpPr/>
          <p:nvPr/>
        </p:nvSpPr>
        <p:spPr>
          <a:xfrm>
            <a:off x="5935702" y="1637287"/>
            <a:ext cx="2402240" cy="1232491"/>
          </a:xfrm>
          <a:custGeom>
            <a:avLst/>
            <a:gdLst>
              <a:gd name="connsiteX0" fmla="*/ 0 w 2402240"/>
              <a:gd name="connsiteY0" fmla="*/ 123249 h 1232491"/>
              <a:gd name="connsiteX1" fmla="*/ 123249 w 2402240"/>
              <a:gd name="connsiteY1" fmla="*/ 0 h 1232491"/>
              <a:gd name="connsiteX2" fmla="*/ 2278991 w 2402240"/>
              <a:gd name="connsiteY2" fmla="*/ 0 h 1232491"/>
              <a:gd name="connsiteX3" fmla="*/ 2402240 w 2402240"/>
              <a:gd name="connsiteY3" fmla="*/ 123249 h 1232491"/>
              <a:gd name="connsiteX4" fmla="*/ 2402240 w 2402240"/>
              <a:gd name="connsiteY4" fmla="*/ 1109242 h 1232491"/>
              <a:gd name="connsiteX5" fmla="*/ 2278991 w 2402240"/>
              <a:gd name="connsiteY5" fmla="*/ 1232491 h 1232491"/>
              <a:gd name="connsiteX6" fmla="*/ 123249 w 2402240"/>
              <a:gd name="connsiteY6" fmla="*/ 1232491 h 1232491"/>
              <a:gd name="connsiteX7" fmla="*/ 0 w 2402240"/>
              <a:gd name="connsiteY7" fmla="*/ 1109242 h 1232491"/>
              <a:gd name="connsiteX8" fmla="*/ 0 w 2402240"/>
              <a:gd name="connsiteY8" fmla="*/ 123249 h 123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240" h="1232491">
                <a:moveTo>
                  <a:pt x="0" y="123249"/>
                </a:moveTo>
                <a:cubicBezTo>
                  <a:pt x="0" y="55180"/>
                  <a:pt x="55180" y="0"/>
                  <a:pt x="123249" y="0"/>
                </a:cubicBezTo>
                <a:lnTo>
                  <a:pt x="2278991" y="0"/>
                </a:lnTo>
                <a:cubicBezTo>
                  <a:pt x="2347060" y="0"/>
                  <a:pt x="2402240" y="55180"/>
                  <a:pt x="2402240" y="123249"/>
                </a:cubicBezTo>
                <a:lnTo>
                  <a:pt x="2402240" y="1109242"/>
                </a:lnTo>
                <a:cubicBezTo>
                  <a:pt x="2402240" y="1177311"/>
                  <a:pt x="2347060" y="1232491"/>
                  <a:pt x="2278991" y="1232491"/>
                </a:cubicBezTo>
                <a:lnTo>
                  <a:pt x="123249" y="1232491"/>
                </a:lnTo>
                <a:cubicBezTo>
                  <a:pt x="55180" y="1232491"/>
                  <a:pt x="0" y="1177311"/>
                  <a:pt x="0" y="1109242"/>
                </a:cubicBezTo>
                <a:lnTo>
                  <a:pt x="0" y="123249"/>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678" tIns="104678" rIns="104678" bIns="104678" numCol="1" spcCol="1270" anchor="ctr" anchorCtr="0">
            <a:noAutofit/>
          </a:bodyPr>
          <a:lstStyle/>
          <a:p>
            <a:pPr marL="0" lvl="0" indent="0" algn="ctr" defTabSz="800100">
              <a:lnSpc>
                <a:spcPct val="90000"/>
              </a:lnSpc>
              <a:spcBef>
                <a:spcPct val="0"/>
              </a:spcBef>
              <a:spcAft>
                <a:spcPct val="35000"/>
              </a:spcAft>
              <a:buNone/>
            </a:pPr>
            <a:r>
              <a:rPr lang="en-US" sz="1800" kern="1200" dirty="0"/>
              <a:t>Model the supersonic derivative engine by using the same core</a:t>
            </a:r>
          </a:p>
        </p:txBody>
      </p:sp>
      <p:sp>
        <p:nvSpPr>
          <p:cNvPr id="10" name="TextBox 9">
            <a:extLst>
              <a:ext uri="{FF2B5EF4-FFF2-40B4-BE49-F238E27FC236}">
                <a16:creationId xmlns:a16="http://schemas.microsoft.com/office/drawing/2014/main" id="{351D4BFC-096F-6443-94B0-30DBD244C098}"/>
              </a:ext>
            </a:extLst>
          </p:cNvPr>
          <p:cNvSpPr txBox="1"/>
          <p:nvPr/>
        </p:nvSpPr>
        <p:spPr>
          <a:xfrm>
            <a:off x="203496" y="827640"/>
            <a:ext cx="4746875" cy="707886"/>
          </a:xfrm>
          <a:prstGeom prst="rect">
            <a:avLst/>
          </a:prstGeom>
          <a:noFill/>
        </p:spPr>
        <p:txBody>
          <a:bodyPr wrap="square" rtlCol="0">
            <a:spAutoFit/>
          </a:bodyPr>
          <a:lstStyle/>
          <a:p>
            <a:r>
              <a:rPr lang="en-US" sz="2000" dirty="0"/>
              <a:t>Modeling the derivative engine </a:t>
            </a:r>
          </a:p>
          <a:p>
            <a:r>
              <a:rPr lang="en-US" sz="2000" dirty="0"/>
              <a:t>(CFM56 as an example of a donor core)</a:t>
            </a:r>
          </a:p>
        </p:txBody>
      </p:sp>
      <p:sp>
        <p:nvSpPr>
          <p:cNvPr id="11" name="TextBox 10">
            <a:extLst>
              <a:ext uri="{FF2B5EF4-FFF2-40B4-BE49-F238E27FC236}">
                <a16:creationId xmlns:a16="http://schemas.microsoft.com/office/drawing/2014/main" id="{9BAA2DC9-7300-DE44-B137-E9DC9D23DABC}"/>
              </a:ext>
            </a:extLst>
          </p:cNvPr>
          <p:cNvSpPr txBox="1"/>
          <p:nvPr/>
        </p:nvSpPr>
        <p:spPr>
          <a:xfrm>
            <a:off x="513817" y="4116755"/>
            <a:ext cx="3222357" cy="400110"/>
          </a:xfrm>
          <a:prstGeom prst="rect">
            <a:avLst/>
          </a:prstGeom>
          <a:noFill/>
        </p:spPr>
        <p:txBody>
          <a:bodyPr wrap="none" rtlCol="0">
            <a:spAutoFit/>
          </a:bodyPr>
          <a:lstStyle/>
          <a:p>
            <a:r>
              <a:rPr lang="en-US" sz="2000" dirty="0"/>
              <a:t>Clean sheet engine design</a:t>
            </a:r>
          </a:p>
        </p:txBody>
      </p:sp>
      <p:sp>
        <p:nvSpPr>
          <p:cNvPr id="5" name="Rounded Rectangle 4">
            <a:extLst>
              <a:ext uri="{FF2B5EF4-FFF2-40B4-BE49-F238E27FC236}">
                <a16:creationId xmlns:a16="http://schemas.microsoft.com/office/drawing/2014/main" id="{6301ED8F-778A-2E42-982B-0872F20F95BA}"/>
              </a:ext>
            </a:extLst>
          </p:cNvPr>
          <p:cNvSpPr/>
          <p:nvPr/>
        </p:nvSpPr>
        <p:spPr bwMode="auto">
          <a:xfrm>
            <a:off x="5579602" y="5877935"/>
            <a:ext cx="1886379" cy="715089"/>
          </a:xfrm>
          <a:prstGeom prst="roundRect">
            <a:avLst/>
          </a:prstGeom>
          <a:solidFill>
            <a:srgbClr val="00FB92"/>
          </a:solidFill>
          <a:ln w="12700" cap="flat" cmpd="sng" algn="ctr">
            <a:no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effectLst/>
                <a:latin typeface="Helvetica" pitchFamily="-111" charset="0"/>
              </a:rPr>
              <a:t>Propulsion system</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latin typeface="Helvetica" pitchFamily="-111" charset="0"/>
              </a:rPr>
              <a:t>r</a:t>
            </a:r>
            <a:r>
              <a:rPr kumimoji="0" lang="en-US" sz="1200" b="0" i="0" u="none" strike="noStrike" cap="none" normalizeH="0" baseline="0" dirty="0">
                <a:ln>
                  <a:noFill/>
                </a:ln>
                <a:effectLst/>
                <a:latin typeface="Helvetica" pitchFamily="-111" charset="0"/>
              </a:rPr>
              <a:t>equirements from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effectLst/>
                <a:latin typeface="Helvetica" pitchFamily="-111" charset="0"/>
              </a:rPr>
              <a:t> mission analysis</a:t>
            </a:r>
          </a:p>
        </p:txBody>
      </p:sp>
      <p:sp>
        <p:nvSpPr>
          <p:cNvPr id="27" name="Freeform 26">
            <a:extLst>
              <a:ext uri="{FF2B5EF4-FFF2-40B4-BE49-F238E27FC236}">
                <a16:creationId xmlns:a16="http://schemas.microsoft.com/office/drawing/2014/main" id="{3FC540BC-D42D-6948-87E8-6550AA1BA450}"/>
              </a:ext>
            </a:extLst>
          </p:cNvPr>
          <p:cNvSpPr/>
          <p:nvPr/>
        </p:nvSpPr>
        <p:spPr>
          <a:xfrm rot="5400000">
            <a:off x="6975521" y="2977202"/>
            <a:ext cx="452644" cy="274809"/>
          </a:xfrm>
          <a:custGeom>
            <a:avLst/>
            <a:gdLst>
              <a:gd name="connsiteX0" fmla="*/ 0 w 452644"/>
              <a:gd name="connsiteY0" fmla="*/ 54962 h 274809"/>
              <a:gd name="connsiteX1" fmla="*/ 315240 w 452644"/>
              <a:gd name="connsiteY1" fmla="*/ 54962 h 274809"/>
              <a:gd name="connsiteX2" fmla="*/ 315240 w 452644"/>
              <a:gd name="connsiteY2" fmla="*/ 0 h 274809"/>
              <a:gd name="connsiteX3" fmla="*/ 452644 w 452644"/>
              <a:gd name="connsiteY3" fmla="*/ 137405 h 274809"/>
              <a:gd name="connsiteX4" fmla="*/ 315240 w 452644"/>
              <a:gd name="connsiteY4" fmla="*/ 274809 h 274809"/>
              <a:gd name="connsiteX5" fmla="*/ 315240 w 452644"/>
              <a:gd name="connsiteY5" fmla="*/ 219847 h 274809"/>
              <a:gd name="connsiteX6" fmla="*/ 0 w 452644"/>
              <a:gd name="connsiteY6" fmla="*/ 219847 h 274809"/>
              <a:gd name="connsiteX7" fmla="*/ 0 w 452644"/>
              <a:gd name="connsiteY7" fmla="*/ 54962 h 27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44" h="274809">
                <a:moveTo>
                  <a:pt x="0" y="54962"/>
                </a:moveTo>
                <a:lnTo>
                  <a:pt x="315240" y="54962"/>
                </a:lnTo>
                <a:lnTo>
                  <a:pt x="315240" y="0"/>
                </a:lnTo>
                <a:lnTo>
                  <a:pt x="452644" y="137405"/>
                </a:lnTo>
                <a:lnTo>
                  <a:pt x="315240" y="274809"/>
                </a:lnTo>
                <a:lnTo>
                  <a:pt x="315240" y="219847"/>
                </a:lnTo>
                <a:lnTo>
                  <a:pt x="0" y="219847"/>
                </a:lnTo>
                <a:lnTo>
                  <a:pt x="0" y="54962"/>
                </a:lnTo>
                <a:close/>
              </a:path>
            </a:pathLst>
          </a:cu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4962" rIns="82443" bIns="54962"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31" name="Freeform 30">
            <a:extLst>
              <a:ext uri="{FF2B5EF4-FFF2-40B4-BE49-F238E27FC236}">
                <a16:creationId xmlns:a16="http://schemas.microsoft.com/office/drawing/2014/main" id="{894CB6A3-18BD-8A45-9BEB-B0FCB8726407}"/>
              </a:ext>
            </a:extLst>
          </p:cNvPr>
          <p:cNvSpPr/>
          <p:nvPr/>
        </p:nvSpPr>
        <p:spPr>
          <a:xfrm>
            <a:off x="3124230" y="4700165"/>
            <a:ext cx="2303897" cy="1208638"/>
          </a:xfrm>
          <a:custGeom>
            <a:avLst/>
            <a:gdLst>
              <a:gd name="connsiteX0" fmla="*/ 0 w 2303897"/>
              <a:gd name="connsiteY0" fmla="*/ 120864 h 1208638"/>
              <a:gd name="connsiteX1" fmla="*/ 120864 w 2303897"/>
              <a:gd name="connsiteY1" fmla="*/ 0 h 1208638"/>
              <a:gd name="connsiteX2" fmla="*/ 2183033 w 2303897"/>
              <a:gd name="connsiteY2" fmla="*/ 0 h 1208638"/>
              <a:gd name="connsiteX3" fmla="*/ 2303897 w 2303897"/>
              <a:gd name="connsiteY3" fmla="*/ 120864 h 1208638"/>
              <a:gd name="connsiteX4" fmla="*/ 2303897 w 2303897"/>
              <a:gd name="connsiteY4" fmla="*/ 1087774 h 1208638"/>
              <a:gd name="connsiteX5" fmla="*/ 2183033 w 2303897"/>
              <a:gd name="connsiteY5" fmla="*/ 1208638 h 1208638"/>
              <a:gd name="connsiteX6" fmla="*/ 120864 w 2303897"/>
              <a:gd name="connsiteY6" fmla="*/ 1208638 h 1208638"/>
              <a:gd name="connsiteX7" fmla="*/ 0 w 2303897"/>
              <a:gd name="connsiteY7" fmla="*/ 1087774 h 1208638"/>
              <a:gd name="connsiteX8" fmla="*/ 0 w 2303897"/>
              <a:gd name="connsiteY8" fmla="*/ 120864 h 12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3897" h="1208638">
                <a:moveTo>
                  <a:pt x="0" y="120864"/>
                </a:moveTo>
                <a:cubicBezTo>
                  <a:pt x="0" y="54113"/>
                  <a:pt x="54113" y="0"/>
                  <a:pt x="120864" y="0"/>
                </a:cubicBezTo>
                <a:lnTo>
                  <a:pt x="2183033" y="0"/>
                </a:lnTo>
                <a:cubicBezTo>
                  <a:pt x="2249784" y="0"/>
                  <a:pt x="2303897" y="54113"/>
                  <a:pt x="2303897" y="120864"/>
                </a:cubicBezTo>
                <a:lnTo>
                  <a:pt x="2303897" y="1087774"/>
                </a:lnTo>
                <a:cubicBezTo>
                  <a:pt x="2303897" y="1154525"/>
                  <a:pt x="2249784" y="1208638"/>
                  <a:pt x="2183033" y="1208638"/>
                </a:cubicBezTo>
                <a:lnTo>
                  <a:pt x="120864" y="1208638"/>
                </a:lnTo>
                <a:cubicBezTo>
                  <a:pt x="54113" y="1208638"/>
                  <a:pt x="0" y="1154525"/>
                  <a:pt x="0" y="1087774"/>
                </a:cubicBezTo>
                <a:lnTo>
                  <a:pt x="0" y="120864"/>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980" tIns="103980" rIns="103980" bIns="1039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Model clean-sheet engine thermodynamic cycle</a:t>
            </a:r>
          </a:p>
        </p:txBody>
      </p:sp>
      <p:sp>
        <p:nvSpPr>
          <p:cNvPr id="32" name="Freeform 31">
            <a:extLst>
              <a:ext uri="{FF2B5EF4-FFF2-40B4-BE49-F238E27FC236}">
                <a16:creationId xmlns:a16="http://schemas.microsoft.com/office/drawing/2014/main" id="{B3CBE606-8D3E-9046-9F5C-32030EFDB622}"/>
              </a:ext>
            </a:extLst>
          </p:cNvPr>
          <p:cNvSpPr/>
          <p:nvPr/>
        </p:nvSpPr>
        <p:spPr>
          <a:xfrm>
            <a:off x="5500593" y="5167078"/>
            <a:ext cx="452644" cy="274809"/>
          </a:xfrm>
          <a:custGeom>
            <a:avLst/>
            <a:gdLst>
              <a:gd name="connsiteX0" fmla="*/ 0 w 452644"/>
              <a:gd name="connsiteY0" fmla="*/ 54962 h 274809"/>
              <a:gd name="connsiteX1" fmla="*/ 315240 w 452644"/>
              <a:gd name="connsiteY1" fmla="*/ 54962 h 274809"/>
              <a:gd name="connsiteX2" fmla="*/ 315240 w 452644"/>
              <a:gd name="connsiteY2" fmla="*/ 0 h 274809"/>
              <a:gd name="connsiteX3" fmla="*/ 452644 w 452644"/>
              <a:gd name="connsiteY3" fmla="*/ 137405 h 274809"/>
              <a:gd name="connsiteX4" fmla="*/ 315240 w 452644"/>
              <a:gd name="connsiteY4" fmla="*/ 274809 h 274809"/>
              <a:gd name="connsiteX5" fmla="*/ 315240 w 452644"/>
              <a:gd name="connsiteY5" fmla="*/ 219847 h 274809"/>
              <a:gd name="connsiteX6" fmla="*/ 0 w 452644"/>
              <a:gd name="connsiteY6" fmla="*/ 219847 h 274809"/>
              <a:gd name="connsiteX7" fmla="*/ 0 w 452644"/>
              <a:gd name="connsiteY7" fmla="*/ 54962 h 27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44" h="274809">
                <a:moveTo>
                  <a:pt x="0" y="54962"/>
                </a:moveTo>
                <a:lnTo>
                  <a:pt x="315240" y="54962"/>
                </a:lnTo>
                <a:lnTo>
                  <a:pt x="315240" y="0"/>
                </a:lnTo>
                <a:lnTo>
                  <a:pt x="452644" y="137405"/>
                </a:lnTo>
                <a:lnTo>
                  <a:pt x="315240" y="274809"/>
                </a:lnTo>
                <a:lnTo>
                  <a:pt x="315240" y="219847"/>
                </a:lnTo>
                <a:lnTo>
                  <a:pt x="0" y="219847"/>
                </a:lnTo>
                <a:lnTo>
                  <a:pt x="0" y="54962"/>
                </a:lnTo>
                <a:close/>
              </a:path>
            </a:pathLst>
          </a:cu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4962" rIns="82443" bIns="54962"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33" name="Freeform 32">
            <a:extLst>
              <a:ext uri="{FF2B5EF4-FFF2-40B4-BE49-F238E27FC236}">
                <a16:creationId xmlns:a16="http://schemas.microsoft.com/office/drawing/2014/main" id="{6AD592A4-23F4-1646-B83F-75AF941D4922}"/>
              </a:ext>
            </a:extLst>
          </p:cNvPr>
          <p:cNvSpPr/>
          <p:nvPr/>
        </p:nvSpPr>
        <p:spPr>
          <a:xfrm>
            <a:off x="6025704" y="4688238"/>
            <a:ext cx="2402240" cy="1232491"/>
          </a:xfrm>
          <a:custGeom>
            <a:avLst/>
            <a:gdLst>
              <a:gd name="connsiteX0" fmla="*/ 0 w 2402240"/>
              <a:gd name="connsiteY0" fmla="*/ 123249 h 1232491"/>
              <a:gd name="connsiteX1" fmla="*/ 123249 w 2402240"/>
              <a:gd name="connsiteY1" fmla="*/ 0 h 1232491"/>
              <a:gd name="connsiteX2" fmla="*/ 2278991 w 2402240"/>
              <a:gd name="connsiteY2" fmla="*/ 0 h 1232491"/>
              <a:gd name="connsiteX3" fmla="*/ 2402240 w 2402240"/>
              <a:gd name="connsiteY3" fmla="*/ 123249 h 1232491"/>
              <a:gd name="connsiteX4" fmla="*/ 2402240 w 2402240"/>
              <a:gd name="connsiteY4" fmla="*/ 1109242 h 1232491"/>
              <a:gd name="connsiteX5" fmla="*/ 2278991 w 2402240"/>
              <a:gd name="connsiteY5" fmla="*/ 1232491 h 1232491"/>
              <a:gd name="connsiteX6" fmla="*/ 123249 w 2402240"/>
              <a:gd name="connsiteY6" fmla="*/ 1232491 h 1232491"/>
              <a:gd name="connsiteX7" fmla="*/ 0 w 2402240"/>
              <a:gd name="connsiteY7" fmla="*/ 1109242 h 1232491"/>
              <a:gd name="connsiteX8" fmla="*/ 0 w 2402240"/>
              <a:gd name="connsiteY8" fmla="*/ 123249 h 123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240" h="1232491">
                <a:moveTo>
                  <a:pt x="0" y="123249"/>
                </a:moveTo>
                <a:cubicBezTo>
                  <a:pt x="0" y="55180"/>
                  <a:pt x="55180" y="0"/>
                  <a:pt x="123249" y="0"/>
                </a:cubicBezTo>
                <a:lnTo>
                  <a:pt x="2278991" y="0"/>
                </a:lnTo>
                <a:cubicBezTo>
                  <a:pt x="2347060" y="0"/>
                  <a:pt x="2402240" y="55180"/>
                  <a:pt x="2402240" y="123249"/>
                </a:cubicBezTo>
                <a:lnTo>
                  <a:pt x="2402240" y="1109242"/>
                </a:lnTo>
                <a:cubicBezTo>
                  <a:pt x="2402240" y="1177311"/>
                  <a:pt x="2347060" y="1232491"/>
                  <a:pt x="2278991" y="1232491"/>
                </a:cubicBezTo>
                <a:lnTo>
                  <a:pt x="123249" y="1232491"/>
                </a:lnTo>
                <a:cubicBezTo>
                  <a:pt x="55180" y="1232491"/>
                  <a:pt x="0" y="1177311"/>
                  <a:pt x="0" y="1109242"/>
                </a:cubicBezTo>
                <a:lnTo>
                  <a:pt x="0" y="123249"/>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678" tIns="104678" rIns="104678" bIns="104678"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Size the supersonic clean-sheet engine</a:t>
            </a:r>
          </a:p>
        </p:txBody>
      </p:sp>
      <p:sp>
        <p:nvSpPr>
          <p:cNvPr id="36" name="Freeform 35">
            <a:extLst>
              <a:ext uri="{FF2B5EF4-FFF2-40B4-BE49-F238E27FC236}">
                <a16:creationId xmlns:a16="http://schemas.microsoft.com/office/drawing/2014/main" id="{D1AEA525-4BE5-C44D-BBEA-A5BBF305BC72}"/>
              </a:ext>
            </a:extLst>
          </p:cNvPr>
          <p:cNvSpPr/>
          <p:nvPr/>
        </p:nvSpPr>
        <p:spPr>
          <a:xfrm rot="16200000">
            <a:off x="6998916" y="4330971"/>
            <a:ext cx="405854" cy="274809"/>
          </a:xfrm>
          <a:custGeom>
            <a:avLst/>
            <a:gdLst>
              <a:gd name="connsiteX0" fmla="*/ 0 w 452644"/>
              <a:gd name="connsiteY0" fmla="*/ 54962 h 274809"/>
              <a:gd name="connsiteX1" fmla="*/ 315240 w 452644"/>
              <a:gd name="connsiteY1" fmla="*/ 54962 h 274809"/>
              <a:gd name="connsiteX2" fmla="*/ 315240 w 452644"/>
              <a:gd name="connsiteY2" fmla="*/ 0 h 274809"/>
              <a:gd name="connsiteX3" fmla="*/ 452644 w 452644"/>
              <a:gd name="connsiteY3" fmla="*/ 137405 h 274809"/>
              <a:gd name="connsiteX4" fmla="*/ 315240 w 452644"/>
              <a:gd name="connsiteY4" fmla="*/ 274809 h 274809"/>
              <a:gd name="connsiteX5" fmla="*/ 315240 w 452644"/>
              <a:gd name="connsiteY5" fmla="*/ 219847 h 274809"/>
              <a:gd name="connsiteX6" fmla="*/ 0 w 452644"/>
              <a:gd name="connsiteY6" fmla="*/ 219847 h 274809"/>
              <a:gd name="connsiteX7" fmla="*/ 0 w 452644"/>
              <a:gd name="connsiteY7" fmla="*/ 54962 h 27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644" h="274809">
                <a:moveTo>
                  <a:pt x="0" y="54962"/>
                </a:moveTo>
                <a:lnTo>
                  <a:pt x="315240" y="54962"/>
                </a:lnTo>
                <a:lnTo>
                  <a:pt x="315240" y="0"/>
                </a:lnTo>
                <a:lnTo>
                  <a:pt x="452644" y="137405"/>
                </a:lnTo>
                <a:lnTo>
                  <a:pt x="315240" y="274809"/>
                </a:lnTo>
                <a:lnTo>
                  <a:pt x="315240" y="219847"/>
                </a:lnTo>
                <a:lnTo>
                  <a:pt x="0" y="219847"/>
                </a:lnTo>
                <a:lnTo>
                  <a:pt x="0" y="54962"/>
                </a:lnTo>
                <a:close/>
              </a:path>
            </a:pathLst>
          </a:cu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4962" rIns="82443" bIns="54962"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nvGrpSpPr>
          <p:cNvPr id="6" name="Group 5">
            <a:extLst>
              <a:ext uri="{FF2B5EF4-FFF2-40B4-BE49-F238E27FC236}">
                <a16:creationId xmlns:a16="http://schemas.microsoft.com/office/drawing/2014/main" id="{E3D96525-30FF-6B4D-8A8F-3FDBE651044C}"/>
              </a:ext>
            </a:extLst>
          </p:cNvPr>
          <p:cNvGrpSpPr/>
          <p:nvPr/>
        </p:nvGrpSpPr>
        <p:grpSpPr>
          <a:xfrm>
            <a:off x="5815325" y="3366865"/>
            <a:ext cx="2773033" cy="920007"/>
            <a:chOff x="5815325" y="3366865"/>
            <a:chExt cx="2773033" cy="920007"/>
          </a:xfrm>
        </p:grpSpPr>
        <p:sp>
          <p:nvSpPr>
            <p:cNvPr id="25" name="Rounded Rectangle 24">
              <a:extLst>
                <a:ext uri="{FF2B5EF4-FFF2-40B4-BE49-F238E27FC236}">
                  <a16:creationId xmlns:a16="http://schemas.microsoft.com/office/drawing/2014/main" id="{14FB97CF-B89F-1544-BDDC-F9B91E415926}"/>
                </a:ext>
              </a:extLst>
            </p:cNvPr>
            <p:cNvSpPr/>
            <p:nvPr/>
          </p:nvSpPr>
          <p:spPr>
            <a:xfrm>
              <a:off x="5815325" y="3366865"/>
              <a:ext cx="2773033" cy="877893"/>
            </a:xfrm>
            <a:prstGeom prst="roundRect">
              <a:avLst/>
            </a:prstGeom>
            <a:solidFill>
              <a:srgbClr val="8EFA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Noise</a:t>
              </a:r>
            </a:p>
            <a:p>
              <a:pPr marL="285750" indent="-285750">
                <a:buFont typeface="Arial" panose="020B0604020202020204" pitchFamily="34" charset="0"/>
                <a:buChar char="•"/>
              </a:pPr>
              <a:r>
                <a:rPr lang="en-US" sz="1600" dirty="0">
                  <a:solidFill>
                    <a:schemeClr val="tx1"/>
                  </a:solidFill>
                </a:rPr>
                <a:t>Emissions</a:t>
              </a:r>
            </a:p>
            <a:p>
              <a:pPr marL="285750" indent="-285750">
                <a:buFont typeface="Arial" panose="020B0604020202020204" pitchFamily="34" charset="0"/>
                <a:buChar char="•"/>
              </a:pPr>
              <a:r>
                <a:rPr lang="en-US" sz="1600" dirty="0">
                  <a:solidFill>
                    <a:schemeClr val="tx1"/>
                  </a:solidFill>
                </a:rPr>
                <a:t>Fuel burn</a:t>
              </a:r>
            </a:p>
          </p:txBody>
        </p:sp>
        <p:grpSp>
          <p:nvGrpSpPr>
            <p:cNvPr id="4" name="Group 3">
              <a:extLst>
                <a:ext uri="{FF2B5EF4-FFF2-40B4-BE49-F238E27FC236}">
                  <a16:creationId xmlns:a16="http://schemas.microsoft.com/office/drawing/2014/main" id="{2AD730E9-0CFA-714D-8CCB-11802D50ADB6}"/>
                </a:ext>
              </a:extLst>
            </p:cNvPr>
            <p:cNvGrpSpPr/>
            <p:nvPr/>
          </p:nvGrpSpPr>
          <p:grpSpPr>
            <a:xfrm>
              <a:off x="7594175" y="3542111"/>
              <a:ext cx="968535" cy="744761"/>
              <a:chOff x="7594175" y="3542111"/>
              <a:chExt cx="968535" cy="744761"/>
            </a:xfrm>
          </p:grpSpPr>
          <p:pic>
            <p:nvPicPr>
              <p:cNvPr id="26" name="Picture 25">
                <a:extLst>
                  <a:ext uri="{FF2B5EF4-FFF2-40B4-BE49-F238E27FC236}">
                    <a16:creationId xmlns:a16="http://schemas.microsoft.com/office/drawing/2014/main" id="{BFB27F4A-E4B1-1641-8759-F64FF5E5702E}"/>
                  </a:ext>
                </a:extLst>
              </p:cNvPr>
              <p:cNvPicPr>
                <a:picLocks noChangeAspect="1"/>
              </p:cNvPicPr>
              <p:nvPr/>
            </p:nvPicPr>
            <p:blipFill>
              <a:blip r:embed="rId2"/>
              <a:stretch>
                <a:fillRect/>
              </a:stretch>
            </p:blipFill>
            <p:spPr>
              <a:xfrm>
                <a:off x="7844327" y="3542111"/>
                <a:ext cx="332067" cy="527400"/>
              </a:xfrm>
              <a:prstGeom prst="rect">
                <a:avLst/>
              </a:prstGeom>
              <a:ln>
                <a:noFill/>
              </a:ln>
            </p:spPr>
          </p:pic>
          <p:sp>
            <p:nvSpPr>
              <p:cNvPr id="3" name="TextBox 2">
                <a:extLst>
                  <a:ext uri="{FF2B5EF4-FFF2-40B4-BE49-F238E27FC236}">
                    <a16:creationId xmlns:a16="http://schemas.microsoft.com/office/drawing/2014/main" id="{D88DC6F5-A03E-B748-B331-6CD3AD75ECE8}"/>
                  </a:ext>
                </a:extLst>
              </p:cNvPr>
              <p:cNvSpPr txBox="1"/>
              <p:nvPr/>
            </p:nvSpPr>
            <p:spPr>
              <a:xfrm>
                <a:off x="7594175" y="4009873"/>
                <a:ext cx="968535" cy="276999"/>
              </a:xfrm>
              <a:prstGeom prst="rect">
                <a:avLst/>
              </a:prstGeom>
              <a:noFill/>
            </p:spPr>
            <p:txBody>
              <a:bodyPr wrap="none" rtlCol="0">
                <a:spAutoFit/>
              </a:bodyPr>
              <a:lstStyle/>
              <a:p>
                <a:r>
                  <a:rPr lang="en-US" sz="1200" dirty="0"/>
                  <a:t>sensitivities</a:t>
                </a:r>
              </a:p>
            </p:txBody>
          </p:sp>
        </p:grpSp>
      </p:grpSp>
    </p:spTree>
    <p:extLst>
      <p:ext uri="{BB962C8B-B14F-4D97-AF65-F5344CB8AC3E}">
        <p14:creationId xmlns:p14="http://schemas.microsoft.com/office/powerpoint/2010/main" val="32461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500"/>
                            </p:stCondLst>
                            <p:childTnLst>
                              <p:par>
                                <p:cTn id="28" presetID="9" presetClass="entr" presetSubtype="0" fill="hold" grpId="0" nodeType="afterEffect">
                                  <p:stCondLst>
                                    <p:cond delay="100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dissolve">
                                      <p:cBhvr>
                                        <p:cTn id="51" dur="500"/>
                                        <p:tgtEl>
                                          <p:spTgt spid="3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500"/>
                                        <p:tgtEl>
                                          <p:spTgt spid="3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dissolve">
                                      <p:cBhvr>
                                        <p:cTn id="57" dur="500"/>
                                        <p:tgtEl>
                                          <p:spTgt spid="33"/>
                                        </p:tgtEl>
                                      </p:cBhvr>
                                    </p:animEffect>
                                  </p:childTnLst>
                                </p:cTn>
                              </p:par>
                            </p:childTnLst>
                          </p:cTn>
                        </p:par>
                        <p:par>
                          <p:cTn id="58" fill="hold">
                            <p:stCondLst>
                              <p:cond delay="500"/>
                            </p:stCondLst>
                            <p:childTnLst>
                              <p:par>
                                <p:cTn id="59" presetID="9" presetClass="entr" presetSubtype="0" fill="hold" grpId="0" nodeType="afterEffect">
                                  <p:stCondLst>
                                    <p:cond delay="100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P spid="13" grpId="0" animBg="1"/>
      <p:bldP spid="14" grpId="0" animBg="1"/>
      <p:bldP spid="15" grpId="0" animBg="1"/>
      <p:bldP spid="16" grpId="0" animBg="1"/>
      <p:bldP spid="10" grpId="0"/>
      <p:bldP spid="11" grpId="0"/>
      <p:bldP spid="5" grpId="0" animBg="1"/>
      <p:bldP spid="27" grpId="0" animBg="1"/>
      <p:bldP spid="31" grpId="0" animBg="1"/>
      <p:bldP spid="32" grpId="0" animBg="1"/>
      <p:bldP spid="33"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D257-46D3-824F-BC5B-D5C237F3D0C4}"/>
              </a:ext>
            </a:extLst>
          </p:cNvPr>
          <p:cNvSpPr>
            <a:spLocks noGrp="1"/>
          </p:cNvSpPr>
          <p:nvPr>
            <p:ph type="title"/>
          </p:nvPr>
        </p:nvSpPr>
        <p:spPr/>
        <p:txBody>
          <a:bodyPr/>
          <a:lstStyle/>
          <a:p>
            <a:r>
              <a:rPr lang="en-US" dirty="0"/>
              <a:t>Modeling the CFM56-5B</a:t>
            </a:r>
          </a:p>
        </p:txBody>
      </p:sp>
      <p:sp>
        <p:nvSpPr>
          <p:cNvPr id="3" name="Content Placeholder 2">
            <a:extLst>
              <a:ext uri="{FF2B5EF4-FFF2-40B4-BE49-F238E27FC236}">
                <a16:creationId xmlns:a16="http://schemas.microsoft.com/office/drawing/2014/main" id="{7C206F38-284D-6642-AEEA-3EB2233DD7AF}"/>
              </a:ext>
            </a:extLst>
          </p:cNvPr>
          <p:cNvSpPr>
            <a:spLocks noGrp="1"/>
          </p:cNvSpPr>
          <p:nvPr>
            <p:ph idx="1"/>
          </p:nvPr>
        </p:nvSpPr>
        <p:spPr>
          <a:xfrm>
            <a:off x="227014" y="1358900"/>
            <a:ext cx="8663392" cy="5029200"/>
          </a:xfrm>
        </p:spPr>
        <p:txBody>
          <a:bodyPr/>
          <a:lstStyle/>
          <a:p>
            <a:pPr marL="0" indent="0">
              <a:buNone/>
            </a:pPr>
            <a:r>
              <a:rPr lang="en-US" sz="2200" dirty="0"/>
              <a:t>Calibrate derivative core based on CFM56-5B “Tech Insertion” core</a:t>
            </a:r>
          </a:p>
        </p:txBody>
      </p:sp>
      <p:pic>
        <p:nvPicPr>
          <p:cNvPr id="5" name="Picture 4">
            <a:extLst>
              <a:ext uri="{FF2B5EF4-FFF2-40B4-BE49-F238E27FC236}">
                <a16:creationId xmlns:a16="http://schemas.microsoft.com/office/drawing/2014/main" id="{285536E1-678E-9B44-85BD-BD95EDAAEDB8}"/>
              </a:ext>
            </a:extLst>
          </p:cNvPr>
          <p:cNvPicPr>
            <a:picLocks noChangeAspect="1"/>
          </p:cNvPicPr>
          <p:nvPr/>
        </p:nvPicPr>
        <p:blipFill>
          <a:blip r:embed="rId2"/>
          <a:stretch>
            <a:fillRect/>
          </a:stretch>
        </p:blipFill>
        <p:spPr>
          <a:xfrm>
            <a:off x="1744382" y="2080961"/>
            <a:ext cx="5331697" cy="4572000"/>
          </a:xfrm>
          <a:prstGeom prst="rect">
            <a:avLst/>
          </a:prstGeom>
        </p:spPr>
      </p:pic>
      <p:sp>
        <p:nvSpPr>
          <p:cNvPr id="4" name="TextBox 3">
            <a:extLst>
              <a:ext uri="{FF2B5EF4-FFF2-40B4-BE49-F238E27FC236}">
                <a16:creationId xmlns:a16="http://schemas.microsoft.com/office/drawing/2014/main" id="{C756FA1E-D069-3349-8C5A-5DACEF8EA041}"/>
              </a:ext>
            </a:extLst>
          </p:cNvPr>
          <p:cNvSpPr txBox="1"/>
          <p:nvPr/>
        </p:nvSpPr>
        <p:spPr>
          <a:xfrm>
            <a:off x="4617513" y="5384578"/>
            <a:ext cx="2350132" cy="523220"/>
          </a:xfrm>
          <a:prstGeom prst="rect">
            <a:avLst/>
          </a:prstGeom>
          <a:noFill/>
        </p:spPr>
        <p:txBody>
          <a:bodyPr wrap="square" rtlCol="0">
            <a:spAutoFit/>
          </a:bodyPr>
          <a:lstStyle/>
          <a:p>
            <a:r>
              <a:rPr lang="en-US" sz="1400" dirty="0"/>
              <a:t>RMS error between NPSS model and EDB data = 2%</a:t>
            </a:r>
          </a:p>
        </p:txBody>
      </p:sp>
      <p:sp>
        <p:nvSpPr>
          <p:cNvPr id="6" name="TextBox 5">
            <a:extLst>
              <a:ext uri="{FF2B5EF4-FFF2-40B4-BE49-F238E27FC236}">
                <a16:creationId xmlns:a16="http://schemas.microsoft.com/office/drawing/2014/main" id="{59DC9883-26B8-6340-A796-D2A2640B2DB1}"/>
              </a:ext>
            </a:extLst>
          </p:cNvPr>
          <p:cNvSpPr txBox="1"/>
          <p:nvPr/>
        </p:nvSpPr>
        <p:spPr>
          <a:xfrm>
            <a:off x="7043804" y="2389316"/>
            <a:ext cx="2045918" cy="1600438"/>
          </a:xfrm>
          <a:prstGeom prst="rect">
            <a:avLst/>
          </a:prstGeom>
          <a:noFill/>
          <a:ln>
            <a:solidFill>
              <a:schemeClr val="bg2"/>
            </a:solidFill>
          </a:ln>
        </p:spPr>
        <p:txBody>
          <a:bodyPr wrap="square" rtlCol="0">
            <a:spAutoFit/>
          </a:bodyPr>
          <a:lstStyle/>
          <a:p>
            <a:r>
              <a:rPr lang="en-US" sz="1400" b="1" dirty="0"/>
              <a:t>EDB data uncertainty</a:t>
            </a:r>
            <a:r>
              <a:rPr lang="en-US" sz="1400" b="1" baseline="30000" dirty="0"/>
              <a:t>*</a:t>
            </a:r>
            <a:endParaRPr lang="en-US" sz="1400" b="1" dirty="0"/>
          </a:p>
          <a:p>
            <a:endParaRPr lang="en-US" sz="1400" dirty="0"/>
          </a:p>
          <a:p>
            <a:r>
              <a:rPr lang="en-US" sz="1400" dirty="0"/>
              <a:t>Fuel flow: ±2%</a:t>
            </a:r>
          </a:p>
          <a:p>
            <a:endParaRPr lang="en-US" sz="1400" dirty="0"/>
          </a:p>
          <a:p>
            <a:r>
              <a:rPr lang="en-US" sz="1400" dirty="0"/>
              <a:t>Engine thrust</a:t>
            </a:r>
            <a:r>
              <a:rPr lang="en-US" sz="1400" baseline="30000" dirty="0"/>
              <a:t>**</a:t>
            </a:r>
            <a:r>
              <a:rPr lang="en-US" sz="1400" dirty="0"/>
              <a:t>:</a:t>
            </a:r>
          </a:p>
          <a:p>
            <a:r>
              <a:rPr lang="en-US" sz="1400" dirty="0"/>
              <a:t>±1% at rated thrust</a:t>
            </a:r>
          </a:p>
          <a:p>
            <a:r>
              <a:rPr lang="en-US" sz="1400" dirty="0"/>
              <a:t>±5% at lowest setting</a:t>
            </a:r>
          </a:p>
        </p:txBody>
      </p:sp>
      <p:sp>
        <p:nvSpPr>
          <p:cNvPr id="7" name="TextBox 6">
            <a:extLst>
              <a:ext uri="{FF2B5EF4-FFF2-40B4-BE49-F238E27FC236}">
                <a16:creationId xmlns:a16="http://schemas.microsoft.com/office/drawing/2014/main" id="{C32DD46F-AEB5-6D4E-BEDB-9CA8D967AA8B}"/>
              </a:ext>
            </a:extLst>
          </p:cNvPr>
          <p:cNvSpPr txBox="1"/>
          <p:nvPr/>
        </p:nvSpPr>
        <p:spPr>
          <a:xfrm>
            <a:off x="7542157" y="5738521"/>
            <a:ext cx="1601843" cy="789960"/>
          </a:xfrm>
          <a:prstGeom prst="rect">
            <a:avLst/>
          </a:prstGeom>
          <a:noFill/>
        </p:spPr>
        <p:txBody>
          <a:bodyPr wrap="square" rtlCol="0">
            <a:spAutoFit/>
          </a:bodyPr>
          <a:lstStyle/>
          <a:p>
            <a:r>
              <a:rPr lang="en-US" sz="800" i="1" baseline="30000" dirty="0"/>
              <a:t>*</a:t>
            </a:r>
            <a:r>
              <a:rPr lang="en-US" sz="800" i="1" dirty="0"/>
              <a:t>Based on ICAO Annex 16, Vol 2, Attachment F to Appendix 3 </a:t>
            </a:r>
          </a:p>
          <a:p>
            <a:endParaRPr lang="en-US" sz="800" i="1" baseline="30000" dirty="0"/>
          </a:p>
          <a:p>
            <a:r>
              <a:rPr lang="en-US" sz="800" i="1" baseline="30000" dirty="0"/>
              <a:t>**</a:t>
            </a:r>
            <a:r>
              <a:rPr lang="en-US" sz="800" i="1" dirty="0"/>
              <a:t>Linear variation between take-off power and minimum thrust used in test</a:t>
            </a:r>
            <a:endParaRPr lang="en-US" sz="800" i="1" baseline="30000" dirty="0"/>
          </a:p>
        </p:txBody>
      </p:sp>
      <p:sp>
        <p:nvSpPr>
          <p:cNvPr id="8" name="TextBox 7">
            <a:extLst>
              <a:ext uri="{FF2B5EF4-FFF2-40B4-BE49-F238E27FC236}">
                <a16:creationId xmlns:a16="http://schemas.microsoft.com/office/drawing/2014/main" id="{9CDEDDC6-0554-0442-B13F-9DF475F1AE89}"/>
              </a:ext>
            </a:extLst>
          </p:cNvPr>
          <p:cNvSpPr txBox="1"/>
          <p:nvPr/>
        </p:nvSpPr>
        <p:spPr>
          <a:xfrm>
            <a:off x="146579" y="4888564"/>
            <a:ext cx="1684866" cy="1293971"/>
          </a:xfrm>
          <a:prstGeom prst="roundRect">
            <a:avLst/>
          </a:prstGeom>
          <a:solidFill>
            <a:schemeClr val="accent5">
              <a:lumMod val="9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t>Calibration was successful as shown by the RMS percentage error ~ 2%</a:t>
            </a:r>
          </a:p>
        </p:txBody>
      </p:sp>
      <p:sp>
        <p:nvSpPr>
          <p:cNvPr id="9" name="TextBox 8">
            <a:extLst>
              <a:ext uri="{FF2B5EF4-FFF2-40B4-BE49-F238E27FC236}">
                <a16:creationId xmlns:a16="http://schemas.microsoft.com/office/drawing/2014/main" id="{76838684-88F9-8747-A299-B43ED0C91A24}"/>
              </a:ext>
            </a:extLst>
          </p:cNvPr>
          <p:cNvSpPr txBox="1"/>
          <p:nvPr/>
        </p:nvSpPr>
        <p:spPr>
          <a:xfrm>
            <a:off x="677333" y="950202"/>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70516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2806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Na7Nh9enFDjSW2yjy3I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2vEt7nBjhiBvyK0R99r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qT1.wD7cLAN3WGNGhj6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jadMh_n8WtZ0lqnyJxT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z97_bWwgjIiMw6JxoXn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iSue9BFreG78aJuHxykS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qIrEzzMKLDgAn4HJEf2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Q.lLvHSEOCo9s8iczgC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dSRA6bk9PMgxkNXzIrB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2tkKXf_jau_u.JNrVKt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c2O3LOZHW.5JR2a6eUV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ihY4jvVoCyaC7U3gjaU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Xdxq3zz5EEkhkWgE4cTa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aGzPka5YJtpcD3qIV2Re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U30YZba_2aVkWok4_K12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Hh.ZGV2k1w2zFXv0Ji9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joOG8gPEhwtfRgQDMh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2fx0qD0R_IOunvVkFCY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ZsY8DhNyXQ3pW5Yhd01A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APqbmu19aHcmSlprA6M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7pwrRViPEtrWrdxPonER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msXAqYrvHbLDspFRG8S3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Z0tIkSNn3_shz5Ej8OEq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q4O_dAUwA5TosR.R_M.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vhYUptkYHfG7PAcQeafs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ytuclagOsDITrjzgbRh7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O7GqD57gMBoH.aiECCY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apHkGFvXugd8uRJk2jV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bwGxXSPL9GSdDC1w8BK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M.nDaSjeFcXvF6YN_Q3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e9R60FfabydHfGN.lHM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yU.tP.ImnA2me_0Be1y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oyEeHS5LlA1TNGiVAcNt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QI8uTMbI3j0IwwchpvvdP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Gf419QbkftH3qf8jJ8l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cpaeg7ymgPwi2uVqTgHr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rS3R1GvZit.bQccLZm0o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8.Zcl6i6BlhSksM5ynz1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yR7ZPhd_rPRdg9TJB4l4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BEzyGo_F_Xenl71n2ND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TgKsCC1L625fPfVPKOk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Ehu4RD6ZhXU0sVmbYAmP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rgzn0DTA8c7MZdG_rtsZ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F3SHjE8J3MpaoeAOUPCR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Q9Dcr.02o5TnCn0Gblm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6WiC7F0xNspyy7z0XEy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2cVyQCsfDzChgRZOiKqc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YyvZY8yIPVW5LI1AYsr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8jM1Bn8Z794rD4r4zTMqM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WXyZqGG8.1IyvouZE7Uv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E9lQcom3ajT4KUX35f0I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RpN9czBSO6IaBR3x2s02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6fwW6aiImHqMy1raEowz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jtxc.lTgKKbUzxhsDHc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oDZf1F8y9IoHtK2Ecn2s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5owBgafJIo_PMEZNiG.L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Nh88kFDAxxS.ypjzrDmF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gzmMaQdutKM4PhIp2gWOI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Vtqr6785z7FYR1pDm2Ff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fyPt1Yt5IXmQOZ78WHTk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aVsdBOW3D6XDXSszSAZlS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aEAdI7KIDXG_sNdTWopG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BUzvh68tyKDntUyBI8O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n0Vxmxyxs9izCOGbNk_6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FH2B7sWRcPrDSa8_jGxH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BWrCyNvU60osWcWiH4TV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3rtO2_so1__rxb.VAF8Th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672_VFT8aJ8uxjrGD5s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Wxn8qj4mw0XKQOsqOB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7BmvOo.Puto7ZxZRIXMVw"/>
</p:tagLst>
</file>

<file path=ppt/theme/theme1.xml><?xml version="1.0" encoding="utf-8"?>
<a:theme xmlns:a="http://schemas.openxmlformats.org/drawingml/2006/main" name="ASCENT PowerPoint Template">
  <a:themeElements>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PARTNER_Proj">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111" charset="0"/>
          </a:defRPr>
        </a:defPPr>
      </a:lstStyle>
    </a:lnDef>
  </a:objectDefaults>
  <a:extraClrSchemeLst>
    <a:extraClrScheme>
      <a:clrScheme name="PARTNER_Proj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NER_Proj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TNER_Proj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NER_Proj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NER_Pro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TNER_Pro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ElectricAircraftInitiative</Template>
  <TotalTime>4483</TotalTime>
  <Pages>11</Pages>
  <Words>1380</Words>
  <Application>Microsoft Macintosh PowerPoint</Application>
  <PresentationFormat>On-screen Show (4:3)</PresentationFormat>
  <Paragraphs>228</Paragraphs>
  <Slides>20</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Cambria Math</vt:lpstr>
      <vt:lpstr>Helvetica</vt:lpstr>
      <vt:lpstr>Helvetica CY</vt:lpstr>
      <vt:lpstr>Tahoma</vt:lpstr>
      <vt:lpstr>Tahoma (Headings)</vt:lpstr>
      <vt:lpstr>ASCENT PowerPoint Template</vt:lpstr>
      <vt:lpstr>think-cell Slide</vt:lpstr>
      <vt:lpstr>Clean-sheet supersonic engine  design and performance  Project 47</vt:lpstr>
      <vt:lpstr>Introduction</vt:lpstr>
      <vt:lpstr>Motivation</vt:lpstr>
      <vt:lpstr>Project description</vt:lpstr>
      <vt:lpstr>Objectives and expected outcomes</vt:lpstr>
      <vt:lpstr>Approach</vt:lpstr>
      <vt:lpstr>Mission analysis</vt:lpstr>
      <vt:lpstr>Engine modeling in NPSS</vt:lpstr>
      <vt:lpstr>Modeling the CFM56-5B</vt:lpstr>
      <vt:lpstr>Using the common core in -7B</vt:lpstr>
      <vt:lpstr>Combustor modeling using Cantera</vt:lpstr>
      <vt:lpstr>Approach for combustor modeling </vt:lpstr>
      <vt:lpstr>Reactor Network NOx model</vt:lpstr>
      <vt:lpstr>Predicting the NOx emissions from CFM56-7B</vt:lpstr>
      <vt:lpstr>Approach for noise modeling </vt:lpstr>
      <vt:lpstr>Noise modeling</vt:lpstr>
      <vt:lpstr>Noise modeling</vt:lpstr>
      <vt:lpstr>Summary</vt:lpstr>
      <vt:lpstr>Schedule</vt:lpstr>
      <vt:lpstr>PowerPoint Presentation</vt:lpstr>
    </vt:vector>
  </TitlesOfParts>
  <Manager/>
  <Company>뿿촰뿿첐ˡაÔ뿿�</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(in words) (Project #)</dc:title>
  <dc:subject>Project Overview</dc:subject>
  <dc:creator>Jennie Leith</dc:creator>
  <cp:keywords/>
  <dc:description/>
  <cp:lastModifiedBy>Jayant S. Sabnis</cp:lastModifiedBy>
  <cp:revision>313</cp:revision>
  <cp:lastPrinted>1999-10-07T15:28:27Z</cp:lastPrinted>
  <dcterms:created xsi:type="dcterms:W3CDTF">2009-10-28T18:14:24Z</dcterms:created>
  <dcterms:modified xsi:type="dcterms:W3CDTF">2019-10-17T19:21:50Z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ies">
    <vt:lpwstr>Templates</vt:lpwstr>
  </property>
</Properties>
</file>