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9"/>
  </p:notesMasterIdLst>
  <p:handoutMasterIdLst>
    <p:handoutMasterId r:id="rId10"/>
  </p:handoutMasterIdLst>
  <p:sldIdLst>
    <p:sldId id="305" r:id="rId2"/>
    <p:sldId id="1805" r:id="rId3"/>
    <p:sldId id="1804" r:id="rId4"/>
    <p:sldId id="1808" r:id="rId5"/>
    <p:sldId id="1806" r:id="rId6"/>
    <p:sldId id="1807" r:id="rId7"/>
    <p:sldId id="1809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2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lph Cavalieri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6791"/>
    <a:srgbClr val="000000"/>
    <a:srgbClr val="0085B3"/>
    <a:srgbClr val="008EC1"/>
    <a:srgbClr val="0080AD"/>
    <a:srgbClr val="008EC3"/>
    <a:srgbClr val="05A1C8"/>
    <a:srgbClr val="0094C8"/>
    <a:srgbClr val="1D79B6"/>
    <a:srgbClr val="1468B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16"/>
    <p:restoredTop sz="96197" autoAdjust="0"/>
  </p:normalViewPr>
  <p:slideViewPr>
    <p:cSldViewPr snapToGrid="0" snapToObjects="1">
      <p:cViewPr varScale="1">
        <p:scale>
          <a:sx n="128" d="100"/>
          <a:sy n="128" d="100"/>
        </p:scale>
        <p:origin x="352" y="176"/>
      </p:cViewPr>
      <p:guideLst>
        <p:guide orient="horz" pos="2172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2938" y="6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E61B6B-D4D7-4F37-A42A-68B5C3F1A7FC}" type="datetimeFigureOut">
              <a:rPr lang="en-US" smtClean="0"/>
              <a:t>7/15/25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08132E3-0346-4FB5-8C4A-7BA71852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76212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928" userDrawn="1">
          <p15:clr>
            <a:srgbClr val="F26B43"/>
          </p15:clr>
        </p15:guide>
        <p15:guide id="2" pos="2208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C2568C8-586C-554A-8156-C98240150221}" type="datetimeFigureOut">
              <a:rPr lang="en-US" smtClean="0"/>
              <a:t>7/15/25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81D6D94-4C73-6446-A0DE-909345D50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06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0930467" y="6510338"/>
            <a:ext cx="946151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1800">
              <a:latin typeface="Tahoma" charset="0"/>
            </a:endParaRPr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3891" y="2779267"/>
            <a:ext cx="8885767" cy="1922207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Helvetica CY" pitchFamily="-111" charset="-52"/>
              <a:buNone/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28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26272" y="801858"/>
            <a:ext cx="10363200" cy="1599394"/>
          </a:xfrm>
        </p:spPr>
        <p:txBody>
          <a:bodyPr anchorCtr="1"/>
          <a:lstStyle>
            <a:lvl1pPr algn="ctr">
              <a:lnSpc>
                <a:spcPct val="95000"/>
              </a:lnSpc>
              <a:defRPr sz="3600">
                <a:solidFill>
                  <a:srgbClr val="0085B3"/>
                </a:solidFill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21268" y="162234"/>
            <a:ext cx="83388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i="0" kern="1200" dirty="0">
                <a:solidFill>
                  <a:srgbClr val="0085B3"/>
                </a:solidFill>
                <a:effectLst/>
                <a:latin typeface="Helvetica" charset="0"/>
                <a:ea typeface="ＭＳ Ｐゴシック" charset="0"/>
                <a:cs typeface="ＭＳ Ｐゴシック" charset="0"/>
              </a:rPr>
              <a:t>FAA CENTER OF EXCELLENCE FOR ALTERNATIVE JET FUELS &amp; ENVIRONMENT</a:t>
            </a:r>
            <a:endParaRPr lang="en-US" sz="1100" dirty="0">
              <a:solidFill>
                <a:srgbClr val="0085B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94453" y="4946535"/>
            <a:ext cx="2792486" cy="1622707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6F6BBF5C-84D5-9BBC-8CE2-491E5B6EBD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947" y="0"/>
            <a:ext cx="1410101" cy="822960"/>
          </a:xfrm>
          <a:prstGeom prst="rect">
            <a:avLst/>
          </a:prstGeom>
          <a:noFill/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9E58B23-B08E-5C3B-3DDD-8DCA20FC5655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0" y="3429000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BA7042D-FA81-962F-8A79-7E5EB78E500B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6073048" y="0"/>
            <a:ext cx="39886" cy="6581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D8EB1B3-CD57-A5A3-EE2A-FE472B25318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112934" y="92211"/>
            <a:ext cx="5951537" cy="32877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None/>
            </a:pPr>
            <a:endParaRPr lang="en-US" sz="1400" b="1" kern="0" dirty="0">
              <a:solidFill>
                <a:schemeClr val="accent4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A53B5FA-D2A1-C411-E372-720185F8601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0065" y="3558000"/>
            <a:ext cx="6032915" cy="312967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None/>
            </a:pPr>
            <a:endParaRPr lang="en-US" sz="1400" b="1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E167D1D-9DF9-1E24-3024-9CB8DF488DA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112934" y="3558000"/>
            <a:ext cx="5951537" cy="312967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D212E58-04CC-D0E1-F1DD-408BF994886E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0" y="6581004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5FFB1081-00E5-D4AE-6434-8C4C92E7043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1852" y="508182"/>
            <a:ext cx="6071264" cy="2898606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None/>
            </a:pPr>
            <a:endParaRPr lang="en-US" sz="1400" b="1" kern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  <a:tabLst>
                <a:tab pos="2228850" algn="l"/>
              </a:tabLst>
            </a:pPr>
            <a:endParaRPr lang="en-US" sz="1400" b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23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99A60C-B49A-26F7-6896-0BC2302E689E}"/>
              </a:ext>
            </a:extLst>
          </p:cNvPr>
          <p:cNvSpPr txBox="1"/>
          <p:nvPr userDrawn="1"/>
        </p:nvSpPr>
        <p:spPr>
          <a:xfrm>
            <a:off x="6329680" y="60147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94629"/>
            <a:ext cx="10363200" cy="127434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695698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963084" y="4290647"/>
            <a:ext cx="10363200" cy="713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med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2685" y="986103"/>
            <a:ext cx="5689600" cy="4908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2285" y="986103"/>
            <a:ext cx="5880847" cy="4908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2684" y="984738"/>
            <a:ext cx="11573933" cy="481847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930467" y="6510338"/>
            <a:ext cx="946151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1800">
              <a:latin typeface="Tahoma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2684" y="104829"/>
            <a:ext cx="11573932" cy="7048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27191" name="Text Box 183"/>
          <p:cNvSpPr txBox="1">
            <a:spLocks noChangeArrowheads="1"/>
          </p:cNvSpPr>
          <p:nvPr/>
        </p:nvSpPr>
        <p:spPr bwMode="auto">
          <a:xfrm>
            <a:off x="11574992" y="6037974"/>
            <a:ext cx="41549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fld id="{B038FF11-B546-5847-938A-55CE013EF92D}" type="slidenum">
              <a:rPr lang="en-US" sz="1200" smtClean="0">
                <a:solidFill>
                  <a:schemeClr val="bg1"/>
                </a:solidFill>
                <a:latin typeface="Tahoma"/>
              </a:rPr>
              <a:pPr>
                <a:defRPr/>
              </a:pPr>
              <a:t>‹#›</a:t>
            </a:fld>
            <a:endParaRPr lang="en-US" sz="1200" dirty="0">
              <a:solidFill>
                <a:schemeClr val="bg1"/>
              </a:solidFill>
              <a:latin typeface="Tahoma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03D189C-BC9E-1308-36D4-03AA189629CA}"/>
              </a:ext>
            </a:extLst>
          </p:cNvPr>
          <p:cNvGrpSpPr/>
          <p:nvPr userDrawn="1"/>
        </p:nvGrpSpPr>
        <p:grpSpPr>
          <a:xfrm>
            <a:off x="0" y="5943600"/>
            <a:ext cx="12191576" cy="914400"/>
            <a:chOff x="0" y="5936105"/>
            <a:chExt cx="12191576" cy="91440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0C06D82-57A8-4B44-5721-FFD5BE8080F5}"/>
                </a:ext>
              </a:extLst>
            </p:cNvPr>
            <p:cNvSpPr/>
            <p:nvPr userDrawn="1"/>
          </p:nvSpPr>
          <p:spPr bwMode="auto">
            <a:xfrm>
              <a:off x="8991176" y="5936105"/>
              <a:ext cx="3200400" cy="914400"/>
            </a:xfrm>
            <a:prstGeom prst="rect">
              <a:avLst/>
            </a:prstGeom>
            <a:solidFill>
              <a:srgbClr val="008EC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med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elvetica" pitchFamily="-111" charset="0"/>
              </a:endParaRP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E977341-D458-A48B-F9C9-BF41FB8A0F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936105"/>
              <a:ext cx="904105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010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5" r:id="rId2"/>
    <p:sldLayoutId id="2147483680" r:id="rId3"/>
    <p:sldLayoutId id="2147483681" r:id="rId4"/>
    <p:sldLayoutId id="2147483682" r:id="rId5"/>
    <p:sldLayoutId id="2147483684" r:id="rId6"/>
  </p:sldLayoutIdLst>
  <p:hf hdr="0" ftr="0" dt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85B3"/>
          </a:solidFill>
          <a:latin typeface="Tahoma"/>
          <a:ea typeface="ＭＳ Ｐゴシック" pitchFamily="-107" charset="-128"/>
          <a:cs typeface="ＭＳ Ｐゴシック" pitchFamily="-107" charset="-128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E5A81"/>
          </a:solidFill>
          <a:latin typeface="Tahoma" charset="0"/>
          <a:ea typeface="ＭＳ Ｐゴシック" pitchFamily="-107" charset="-128"/>
          <a:cs typeface="ＭＳ Ｐゴシック" pitchFamily="-107" charset="-128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E5A81"/>
          </a:solidFill>
          <a:latin typeface="Tahoma" charset="0"/>
          <a:ea typeface="ＭＳ Ｐゴシック" pitchFamily="-107" charset="-128"/>
          <a:cs typeface="ＭＳ Ｐゴシック" pitchFamily="-107" charset="-128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E5A81"/>
          </a:solidFill>
          <a:latin typeface="Tahoma" charset="0"/>
          <a:ea typeface="ＭＳ Ｐゴシック" pitchFamily="-107" charset="-128"/>
          <a:cs typeface="ＭＳ Ｐゴシック" pitchFamily="-107" charset="-128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E5A81"/>
          </a:solidFill>
          <a:latin typeface="Tahoma" charset="0"/>
          <a:ea typeface="ＭＳ Ｐゴシック" pitchFamily="-107" charset="-128"/>
          <a:cs typeface="ＭＳ Ｐゴシック" pitchFamily="-107" charset="-128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6023"/>
          </a:solidFill>
          <a:latin typeface="Helvetica" pitchFamily="-111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6023"/>
          </a:solidFill>
          <a:latin typeface="Helvetica" pitchFamily="-111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6023"/>
          </a:solidFill>
          <a:latin typeface="Helvetica" pitchFamily="-111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6023"/>
          </a:solidFill>
          <a:latin typeface="Helvetica" pitchFamily="-111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bg2">
            <a:lumMod val="50000"/>
          </a:schemeClr>
        </a:buClr>
        <a:buFont typeface="Helvetica CY" charset="0"/>
        <a:buChar char="•"/>
        <a:defRPr sz="2400">
          <a:solidFill>
            <a:schemeClr val="bg2">
              <a:lumMod val="50000"/>
            </a:schemeClr>
          </a:solidFill>
          <a:latin typeface="Tahoma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1" fontAlgn="base" hangingPunct="1">
        <a:spcBef>
          <a:spcPct val="0"/>
        </a:spcBef>
        <a:spcAft>
          <a:spcPct val="0"/>
        </a:spcAft>
        <a:buClr>
          <a:schemeClr val="bg2">
            <a:lumMod val="50000"/>
          </a:schemeClr>
        </a:buClr>
        <a:buFont typeface="Helvetica CY" charset="0"/>
        <a:buChar char="–"/>
        <a:defRPr sz="2000">
          <a:solidFill>
            <a:schemeClr val="bg2">
              <a:lumMod val="50000"/>
            </a:schemeClr>
          </a:solidFill>
          <a:latin typeface="Tahoma"/>
          <a:ea typeface="ＭＳ Ｐゴシック" pitchFamily="-111" charset="-128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Clr>
          <a:schemeClr val="bg2">
            <a:lumMod val="50000"/>
          </a:schemeClr>
        </a:buClr>
        <a:buFont typeface="Helvetica CY" charset="0"/>
        <a:buChar char="•"/>
        <a:defRPr>
          <a:solidFill>
            <a:schemeClr val="bg2">
              <a:lumMod val="50000"/>
            </a:schemeClr>
          </a:solidFill>
          <a:latin typeface="Tahoma"/>
          <a:ea typeface="ＭＳ Ｐゴシック" pitchFamily="-111" charset="-128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Clr>
          <a:schemeClr val="bg2">
            <a:lumMod val="50000"/>
          </a:schemeClr>
        </a:buClr>
        <a:buFont typeface="Helvetica CY" charset="0"/>
        <a:buChar char="–"/>
        <a:defRPr sz="1600">
          <a:solidFill>
            <a:schemeClr val="bg2">
              <a:lumMod val="50000"/>
            </a:schemeClr>
          </a:solidFill>
          <a:latin typeface="Tahoma"/>
          <a:ea typeface="ＭＳ Ｐゴシック" pitchFamily="-111" charset="-128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Clr>
          <a:schemeClr val="bg2">
            <a:lumMod val="50000"/>
          </a:schemeClr>
        </a:buClr>
        <a:buFont typeface="Helvetica CY" charset="0"/>
        <a:buChar char="»"/>
        <a:defRPr sz="1600">
          <a:solidFill>
            <a:schemeClr val="bg2">
              <a:lumMod val="50000"/>
            </a:schemeClr>
          </a:solidFill>
          <a:latin typeface="Tahoma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pitchFamily="-111" charset="-52"/>
        <a:buChar char="»"/>
        <a:defRPr sz="16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pitchFamily="-111" charset="-52"/>
        <a:buChar char="»"/>
        <a:defRPr sz="16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pitchFamily="-111" charset="-52"/>
        <a:buChar char="»"/>
        <a:defRPr sz="16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pitchFamily="-111" charset="-52"/>
        <a:buChar char="»"/>
        <a:defRPr sz="16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859171" y="2390255"/>
            <a:ext cx="6664325" cy="1014513"/>
          </a:xfrm>
        </p:spPr>
        <p:txBody>
          <a:bodyPr/>
          <a:lstStyle/>
          <a:p>
            <a:r>
              <a:rPr lang="en-US" dirty="0"/>
              <a:t>Lead investigator: </a:t>
            </a:r>
            <a:r>
              <a:rPr lang="en-US" dirty="0">
                <a:highlight>
                  <a:srgbClr val="FFFF00"/>
                </a:highlight>
              </a:rPr>
              <a:t>NAME, University</a:t>
            </a:r>
          </a:p>
          <a:p>
            <a:r>
              <a:rPr lang="en-US" dirty="0"/>
              <a:t>Project manager: </a:t>
            </a:r>
            <a:r>
              <a:rPr lang="en-US" dirty="0">
                <a:highlight>
                  <a:srgbClr val="FFFF00"/>
                </a:highlight>
              </a:rPr>
              <a:t>NAME, FAA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93703" y="842869"/>
            <a:ext cx="7772400" cy="1257300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Project Title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Project 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XX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4D4843-9B26-1B26-39AC-005206ED5C9A}"/>
              </a:ext>
            </a:extLst>
          </p:cNvPr>
          <p:cNvSpPr txBox="1"/>
          <p:nvPr/>
        </p:nvSpPr>
        <p:spPr>
          <a:xfrm>
            <a:off x="3047320" y="3105835"/>
            <a:ext cx="60946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MONTH DATE, YEAR</a:t>
            </a:r>
          </a:p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CITY, STATE</a:t>
            </a:r>
          </a:p>
        </p:txBody>
      </p:sp>
      <p:sp>
        <p:nvSpPr>
          <p:cNvPr id="10" name="Rectangle 1027">
            <a:extLst>
              <a:ext uri="{FF2B5EF4-FFF2-40B4-BE49-F238E27FC236}">
                <a16:creationId xmlns:a16="http://schemas.microsoft.com/office/drawing/2014/main" id="{77A28B78-CD1F-303E-127F-36C39B74F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301" y="4053024"/>
            <a:ext cx="1068139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research was funded by the U.S. Federal Aviation Administration Office of Environment and Energy through ASCENT, the FAA Center of Excellence for Alternative Jet Fuels and the Environment, project </a:t>
            </a:r>
            <a:r>
              <a:rPr lang="en-US" sz="900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{add project number here}</a:t>
            </a: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through FAA Award Number </a:t>
            </a:r>
            <a:r>
              <a:rPr lang="en-US" sz="900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{add grant number}</a:t>
            </a: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under the supervision of </a:t>
            </a:r>
            <a:r>
              <a:rPr lang="en-US" sz="900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{add PM names here}</a:t>
            </a: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Any opinions, findings, conclusions or recommendations expressed in this material are those of the authors and do not necessarily reflect the views of the FAA.</a:t>
            </a:r>
          </a:p>
        </p:txBody>
      </p:sp>
    </p:spTree>
    <p:extLst>
      <p:ext uri="{BB962C8B-B14F-4D97-AF65-F5344CB8AC3E}">
        <p14:creationId xmlns:p14="http://schemas.microsoft.com/office/powerpoint/2010/main" val="1479883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55C39-3ED3-BEED-9BA3-F7AE932C98EC}"/>
              </a:ext>
            </a:extLst>
          </p:cNvPr>
          <p:cNvSpPr txBox="1">
            <a:spLocks/>
          </p:cNvSpPr>
          <p:nvPr/>
        </p:nvSpPr>
        <p:spPr>
          <a:xfrm>
            <a:off x="20069" y="117697"/>
            <a:ext cx="4377641" cy="338007"/>
          </a:xfrm>
          <a:prstGeom prst="rect">
            <a:avLst/>
          </a:prstGeom>
        </p:spPr>
        <p:txBody>
          <a:bodyPr anchor="b" anchorCtr="0"/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85B3"/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E5A81"/>
                </a:solidFill>
                <a:latin typeface="Tahoma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E5A81"/>
                </a:solidFill>
                <a:latin typeface="Tahoma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E5A81"/>
                </a:solidFill>
                <a:latin typeface="Tahoma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E5A81"/>
                </a:solidFill>
                <a:latin typeface="Tahoma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023"/>
                </a:solidFill>
                <a:latin typeface="Helvetica" pitchFamily="-111" charset="0"/>
              </a:defRPr>
            </a:lvl6pPr>
            <a:lvl7pPr marL="9144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023"/>
                </a:solidFill>
                <a:latin typeface="Helvetica" pitchFamily="-111" charset="0"/>
              </a:defRPr>
            </a:lvl7pPr>
            <a:lvl8pPr marL="13716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023"/>
                </a:solidFill>
                <a:latin typeface="Helvetica" pitchFamily="-111" charset="0"/>
              </a:defRPr>
            </a:lvl8pPr>
            <a:lvl9pPr marL="18288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023"/>
                </a:solidFill>
                <a:latin typeface="Helvetica" pitchFamily="-111" charset="0"/>
              </a:defRPr>
            </a:lvl9pPr>
          </a:lstStyle>
          <a:p>
            <a:r>
              <a:rPr lang="en-US" sz="1600" kern="0" dirty="0"/>
              <a:t>Project &lt;Project Number&gt;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087AB-AE65-04FA-4028-A4E22B76B263}"/>
              </a:ext>
            </a:extLst>
          </p:cNvPr>
          <p:cNvSpPr txBox="1">
            <a:spLocks/>
          </p:cNvSpPr>
          <p:nvPr/>
        </p:nvSpPr>
        <p:spPr>
          <a:xfrm>
            <a:off x="20065" y="468108"/>
            <a:ext cx="6059001" cy="2960891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bg2">
                  <a:lumMod val="50000"/>
                </a:schemeClr>
              </a:buClr>
              <a:buFont typeface="Helvetica CY" charset="0"/>
              <a:buChar char="•"/>
              <a:defRPr sz="2400">
                <a:solidFill>
                  <a:schemeClr val="bg2">
                    <a:lumMod val="50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2">
                  <a:lumMod val="50000"/>
                </a:schemeClr>
              </a:buClr>
              <a:buFont typeface="Helvetica CY" charset="0"/>
              <a:buChar char="–"/>
              <a:defRPr sz="2000">
                <a:solidFill>
                  <a:schemeClr val="bg2">
                    <a:lumMod val="50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2">
                  <a:lumMod val="50000"/>
                </a:schemeClr>
              </a:buClr>
              <a:buFont typeface="Helvetica CY" charset="0"/>
              <a:buChar char="•"/>
              <a:defRPr>
                <a:solidFill>
                  <a:schemeClr val="bg2">
                    <a:lumMod val="50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2">
                  <a:lumMod val="50000"/>
                </a:schemeClr>
              </a:buClr>
              <a:buFont typeface="Helvetica CY" charset="0"/>
              <a:buChar char="–"/>
              <a:defRPr sz="1600">
                <a:solidFill>
                  <a:schemeClr val="bg2">
                    <a:lumMod val="50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2">
                  <a:lumMod val="50000"/>
                </a:schemeClr>
              </a:buClr>
              <a:buFont typeface="Helvetica CY" charset="0"/>
              <a:buChar char="»"/>
              <a:defRPr sz="1600">
                <a:solidFill>
                  <a:schemeClr val="bg2">
                    <a:lumMod val="50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Font typeface="Helvetica CY" charset="0"/>
              <a:buNone/>
            </a:pPr>
            <a:r>
              <a:rPr lang="en-US" sz="2000" b="1" kern="0" dirty="0">
                <a:solidFill>
                  <a:schemeClr val="tx1"/>
                </a:solidFill>
              </a:rPr>
              <a:t>&lt;Project Title&gt;</a:t>
            </a:r>
          </a:p>
          <a:p>
            <a:pPr marL="0" indent="0">
              <a:spcBef>
                <a:spcPts val="300"/>
              </a:spcBef>
              <a:buFont typeface="Helvetica CY" charset="0"/>
              <a:buNone/>
            </a:pPr>
            <a:r>
              <a:rPr lang="en-US" sz="1400" b="1" kern="0" dirty="0"/>
              <a:t>&lt;University&gt;</a:t>
            </a:r>
          </a:p>
          <a:p>
            <a:pPr marL="0" indent="0">
              <a:spcBef>
                <a:spcPts val="300"/>
              </a:spcBef>
              <a:buFont typeface="Helvetica CY" charset="0"/>
              <a:buNone/>
            </a:pPr>
            <a:r>
              <a:rPr lang="en-US" sz="1400" kern="0" dirty="0"/>
              <a:t>PI: &lt;name&gt;</a:t>
            </a:r>
          </a:p>
          <a:p>
            <a:pPr marL="0" indent="0">
              <a:spcBef>
                <a:spcPts val="300"/>
              </a:spcBef>
              <a:buFont typeface="Helvetica CY" charset="0"/>
              <a:buNone/>
            </a:pPr>
            <a:r>
              <a:rPr lang="en-US" sz="1400" kern="0" dirty="0"/>
              <a:t>PM: &lt;name&gt;</a:t>
            </a:r>
          </a:p>
          <a:p>
            <a:pPr marL="0" indent="0">
              <a:spcBef>
                <a:spcPts val="300"/>
              </a:spcBef>
              <a:buFont typeface="Helvetica CY" charset="0"/>
              <a:buNone/>
            </a:pPr>
            <a:r>
              <a:rPr lang="en-US" sz="1400" kern="0" dirty="0"/>
              <a:t>Cost Share Partner(s): &lt;xxx&gt;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6C1D88D-B3D5-82D7-2FDA-64BB8C969A46}"/>
              </a:ext>
            </a:extLst>
          </p:cNvPr>
          <p:cNvSpPr txBox="1">
            <a:spLocks/>
          </p:cNvSpPr>
          <p:nvPr/>
        </p:nvSpPr>
        <p:spPr bwMode="auto">
          <a:xfrm>
            <a:off x="6112934" y="1"/>
            <a:ext cx="5951537" cy="342899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sz="1400" b="1" kern="0" dirty="0">
                <a:solidFill>
                  <a:schemeClr val="tx1"/>
                </a:solidFill>
              </a:rPr>
              <a:t>Objective:</a:t>
            </a:r>
          </a:p>
          <a:p>
            <a:pPr>
              <a:spcBef>
                <a:spcPts val="0"/>
              </a:spcBef>
              <a:buNone/>
            </a:pPr>
            <a:r>
              <a:rPr lang="en-US" sz="1400" kern="0" dirty="0">
                <a:solidFill>
                  <a:schemeClr val="bg2">
                    <a:lumMod val="50000"/>
                  </a:schemeClr>
                </a:solidFill>
              </a:rPr>
              <a:t>&lt;xxx&gt;</a:t>
            </a:r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r>
              <a:rPr lang="en-US" sz="1400" b="1" kern="0" dirty="0">
                <a:solidFill>
                  <a:schemeClr val="tx1"/>
                </a:solidFill>
              </a:rPr>
              <a:t>Project Benefits:</a:t>
            </a:r>
          </a:p>
          <a:p>
            <a:pPr>
              <a:spcBef>
                <a:spcPts val="0"/>
              </a:spcBef>
              <a:buNone/>
            </a:pPr>
            <a:r>
              <a:rPr lang="en-US" sz="1400" kern="0" dirty="0">
                <a:solidFill>
                  <a:schemeClr val="bg2">
                    <a:lumMod val="50000"/>
                  </a:schemeClr>
                </a:solidFill>
              </a:rPr>
              <a:t>&lt;xxx&gt;</a:t>
            </a:r>
            <a:endParaRPr lang="en-US" sz="1400" b="1" kern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2709725-830C-1C73-0E7F-F5C957716FE5}"/>
              </a:ext>
            </a:extLst>
          </p:cNvPr>
          <p:cNvSpPr txBox="1">
            <a:spLocks/>
          </p:cNvSpPr>
          <p:nvPr/>
        </p:nvSpPr>
        <p:spPr bwMode="auto">
          <a:xfrm>
            <a:off x="13800" y="3471903"/>
            <a:ext cx="6082199" cy="310910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sz="1400" b="1" kern="0" dirty="0">
                <a:solidFill>
                  <a:schemeClr val="tx1"/>
                </a:solidFill>
              </a:rPr>
              <a:t>Research Approach:</a:t>
            </a:r>
          </a:p>
          <a:p>
            <a:pPr>
              <a:spcBef>
                <a:spcPts val="0"/>
              </a:spcBef>
              <a:buNone/>
            </a:pPr>
            <a:r>
              <a:rPr lang="en-US" sz="1400" kern="0" dirty="0">
                <a:solidFill>
                  <a:schemeClr val="bg2">
                    <a:lumMod val="50000"/>
                  </a:schemeClr>
                </a:solidFill>
              </a:rPr>
              <a:t>&lt;xxx&gt;</a:t>
            </a:r>
            <a:endParaRPr lang="en-US" sz="1400" b="1" kern="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D872E34-973A-7E0B-A2E5-498A07967BAF}"/>
              </a:ext>
            </a:extLst>
          </p:cNvPr>
          <p:cNvSpPr txBox="1">
            <a:spLocks/>
          </p:cNvSpPr>
          <p:nvPr/>
        </p:nvSpPr>
        <p:spPr bwMode="auto">
          <a:xfrm>
            <a:off x="6112934" y="3471903"/>
            <a:ext cx="6065266" cy="310910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sz="1400" b="1" kern="0" dirty="0">
                <a:solidFill>
                  <a:schemeClr val="tx1"/>
                </a:solidFill>
              </a:rPr>
              <a:t>Major Accomplishments (to date):</a:t>
            </a:r>
          </a:p>
          <a:p>
            <a:pPr>
              <a:spcBef>
                <a:spcPts val="0"/>
              </a:spcBef>
              <a:buNone/>
            </a:pPr>
            <a:r>
              <a:rPr lang="en-US" sz="1400" kern="0" dirty="0">
                <a:solidFill>
                  <a:schemeClr val="bg2">
                    <a:lumMod val="50000"/>
                  </a:schemeClr>
                </a:solidFill>
              </a:rPr>
              <a:t>&lt;xxx&gt;</a:t>
            </a:r>
            <a:endParaRPr lang="en-US" sz="1400" b="1" kern="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US" sz="1400" b="1" kern="0" dirty="0">
              <a:solidFill>
                <a:srgbClr val="0094C8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US" sz="1400" b="1" kern="0" dirty="0">
              <a:solidFill>
                <a:srgbClr val="0094C8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US" sz="1400" b="1" kern="0" dirty="0">
              <a:solidFill>
                <a:srgbClr val="0094C8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US" sz="1400" b="1" kern="0" dirty="0">
              <a:solidFill>
                <a:srgbClr val="0094C8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US" sz="1400" b="1" kern="0" dirty="0">
              <a:solidFill>
                <a:srgbClr val="0094C8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1400" b="1" kern="0" dirty="0">
                <a:solidFill>
                  <a:schemeClr val="tx1"/>
                </a:solidFill>
              </a:rPr>
              <a:t>Future Work / Schedule:</a:t>
            </a:r>
          </a:p>
          <a:p>
            <a:pPr>
              <a:spcBef>
                <a:spcPts val="0"/>
              </a:spcBef>
              <a:buNone/>
            </a:pPr>
            <a:r>
              <a:rPr lang="en-US" sz="1400" kern="0" dirty="0">
                <a:solidFill>
                  <a:schemeClr val="bg2">
                    <a:lumMod val="50000"/>
                  </a:schemeClr>
                </a:solidFill>
              </a:rPr>
              <a:t>&lt;xxx&gt;</a:t>
            </a:r>
            <a:endParaRPr lang="en-US" sz="1400" b="1" kern="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25B40E-1475-B92A-9863-D21937898C39}"/>
              </a:ext>
            </a:extLst>
          </p:cNvPr>
          <p:cNvSpPr/>
          <p:nvPr/>
        </p:nvSpPr>
        <p:spPr>
          <a:xfrm>
            <a:off x="1" y="6581004"/>
            <a:ext cx="12212066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research was funded by the U.S. Federal Aviation Administration Office of Environment and Energy through ASCENT, the FAA Center of Excellence for Alternative Jet Fuels and the Environment, project </a:t>
            </a:r>
            <a:r>
              <a:rPr lang="en-US" sz="600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XXX </a:t>
            </a:r>
            <a:r>
              <a:rPr lang="en-US" sz="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through FAA Award Number </a:t>
            </a:r>
            <a:r>
              <a:rPr lang="en-US" sz="600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XX-XXXX-XX</a:t>
            </a:r>
            <a:r>
              <a:rPr lang="en-US" sz="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under the supervision of &lt;</a:t>
            </a:r>
            <a:r>
              <a:rPr lang="en-US" sz="600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inert FAA </a:t>
            </a:r>
            <a:r>
              <a:rPr lang="en-US" sz="650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PM</a:t>
            </a:r>
            <a:r>
              <a:rPr lang="en-US" sz="600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name</a:t>
            </a:r>
            <a:r>
              <a:rPr lang="en-US" sz="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&gt;. </a:t>
            </a:r>
          </a:p>
          <a:p>
            <a:pPr algn="ctr">
              <a:buNone/>
            </a:pPr>
            <a:r>
              <a:rPr lang="en-US" sz="6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opinions, findings, conclusions or recommendations expressed in this this material are those of the authors and do not necessarily reflect the views of the FAA.</a:t>
            </a:r>
            <a:endParaRPr lang="en-US" sz="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295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96D88-00B1-DF91-86A9-DE69AC560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01880-B8A7-B53C-0490-09E72C1BE03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2684" y="984250"/>
            <a:ext cx="11270191" cy="4819650"/>
          </a:xfrm>
        </p:spPr>
        <p:txBody>
          <a:bodyPr/>
          <a:lstStyle/>
          <a:p>
            <a:pPr>
              <a:buClrTx/>
            </a:pPr>
            <a:r>
              <a:rPr lang="en-US" dirty="0">
                <a:latin typeface="Tahoma (Headings)" charset="0"/>
                <a:ea typeface="ＭＳ Ｐゴシック" charset="0"/>
                <a:cs typeface="Tahoma (Headings)" charset="0"/>
              </a:rPr>
              <a:t>Motivations</a:t>
            </a:r>
          </a:p>
          <a:p>
            <a:pPr>
              <a:buClrTx/>
            </a:pPr>
            <a:r>
              <a:rPr lang="en-US" dirty="0">
                <a:latin typeface="Tahoma (Headings)" charset="0"/>
                <a:ea typeface="ＭＳ Ｐゴシック" charset="0"/>
                <a:cs typeface="Tahoma (Headings)" charset="0"/>
              </a:rPr>
              <a:t>Objectives – long term, short term</a:t>
            </a:r>
          </a:p>
          <a:p>
            <a:pPr>
              <a:buClrTx/>
            </a:pPr>
            <a:r>
              <a:rPr lang="en-US" dirty="0">
                <a:latin typeface="Tahoma (Headings)" charset="0"/>
                <a:ea typeface="ＭＳ Ｐゴシック" charset="0"/>
                <a:cs typeface="Tahoma (Headings)" charset="0"/>
              </a:rPr>
              <a:t>Outcomes and practical applications </a:t>
            </a:r>
          </a:p>
          <a:p>
            <a:r>
              <a:rPr lang="en-US" dirty="0">
                <a:latin typeface="Tahoma (Headings)" charset="0"/>
                <a:ea typeface="ＭＳ Ｐゴシック" charset="0"/>
                <a:cs typeface="Tahoma (Headings)" charset="0"/>
              </a:rPr>
              <a:t>Approach </a:t>
            </a:r>
          </a:p>
          <a:p>
            <a:pPr>
              <a:buClrTx/>
            </a:pPr>
            <a:endParaRPr lang="en-US" dirty="0">
              <a:latin typeface="Tahoma (Headings)" charset="0"/>
              <a:ea typeface="ＭＳ Ｐゴシック" charset="0"/>
              <a:cs typeface="Tahoma (Headings)" charset="0"/>
            </a:endParaRPr>
          </a:p>
          <a:p>
            <a:pPr marL="0" indent="0">
              <a:buNone/>
            </a:pPr>
            <a:r>
              <a:rPr lang="en-US" b="1" dirty="0">
                <a:latin typeface="Tahoma (Headings)" charset="0"/>
                <a:ea typeface="ＭＳ Ｐゴシック" charset="0"/>
                <a:cs typeface="Tahoma (Headings)" charset="0"/>
              </a:rPr>
              <a:t>Include information as needed. </a:t>
            </a:r>
            <a:r>
              <a:rPr lang="en-US" b="1" dirty="0">
                <a:latin typeface="Tahoma" charset="0"/>
                <a:ea typeface="ＭＳ Ｐゴシック" charset="0"/>
                <a:cs typeface="ＭＳ Ｐゴシック" charset="0"/>
              </a:rPr>
              <a:t>Add slides as needed.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830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79E9F-8B5B-C18C-447F-A9616C23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Schedule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41C19-E894-3DF5-0F21-A4A6D5F31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Text or a figure as appropriate</a:t>
            </a:r>
          </a:p>
          <a:p>
            <a:r>
              <a:rPr lang="en-US" b="1" dirty="0">
                <a:latin typeface="Tahoma" charset="0"/>
                <a:ea typeface="ＭＳ Ｐゴシック" charset="0"/>
                <a:cs typeface="ＭＳ Ｐゴシック" charset="0"/>
              </a:rPr>
              <a:t>Add slides as needed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864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7C31B-33AC-75EA-10F6-ADA3E4F87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Recent Accomplishments and Contributions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30BC3-CB43-BBAB-6307-AC548AE98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Include figures and tables as appropriate</a:t>
            </a:r>
          </a:p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To the extent possible focus on outcomes rather than activities (e.g. what was learned vs. what was done)</a:t>
            </a:r>
          </a:p>
          <a:p>
            <a:r>
              <a:rPr lang="en-US" b="1" dirty="0">
                <a:latin typeface="Tahoma" charset="0"/>
                <a:ea typeface="ＭＳ Ｐゴシック" charset="0"/>
                <a:cs typeface="ＭＳ Ｐゴシック" charset="0"/>
              </a:rPr>
              <a:t>Add slides as needed</a:t>
            </a:r>
            <a:endParaRPr lang="en-US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rPr>
              <a:t>Publications</a:t>
            </a:r>
          </a:p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List significant publications from this work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354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66B1F-F1D1-B170-19D0-C71082708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659F-1F3B-12C9-241F-F14EDD4CF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Summary statement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What is the take-away message?</a:t>
            </a:r>
          </a:p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Next steps?</a:t>
            </a:r>
          </a:p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Key challenges/barriers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These could be technical or programmatic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What would you like the Advisory Board to help you with or provide comment 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16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CEABF-9A5C-B79D-AF80-DAE249A18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A550E-F98F-751F-87AF-FD31B0B57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contributions as appropriate.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Participants</a:t>
            </a:r>
          </a:p>
          <a:p>
            <a:r>
              <a:rPr lang="en-US" dirty="0"/>
              <a:t>List project participants as appropriate</a:t>
            </a:r>
          </a:p>
        </p:txBody>
      </p:sp>
    </p:spTree>
    <p:extLst>
      <p:ext uri="{BB962C8B-B14F-4D97-AF65-F5344CB8AC3E}">
        <p14:creationId xmlns:p14="http://schemas.microsoft.com/office/powerpoint/2010/main" val="3317117935"/>
      </p:ext>
    </p:extLst>
  </p:cSld>
  <p:clrMapOvr>
    <a:masterClrMapping/>
  </p:clrMapOvr>
</p:sld>
</file>

<file path=ppt/theme/theme1.xml><?xml version="1.0" encoding="utf-8"?>
<a:theme xmlns:a="http://schemas.openxmlformats.org/drawingml/2006/main" name="ASCENT PowerPoint Template">
  <a:themeElements>
    <a:clrScheme name="Custom 1">
      <a:dk1>
        <a:srgbClr val="0085B2"/>
      </a:dk1>
      <a:lt1>
        <a:srgbClr val="FFFFFF"/>
      </a:lt1>
      <a:dk2>
        <a:srgbClr val="00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000000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PARTNER_Proj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med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med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-111" charset="0"/>
          </a:defRPr>
        </a:defPPr>
      </a:lstStyle>
    </a:lnDef>
  </a:objectDefaults>
  <a:extraClrSchemeLst>
    <a:extraClrScheme>
      <a:clrScheme name="PARTNER_Proj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_Proj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1-10-05 - GAMA - ASCENT Overview" id="{CBA41BE3-618A-1747-9503-803AA242C857}" vid="{05EE2E3D-DA8F-9149-B047-2A0E489DA64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ASCENT PowerPoint Template</Template>
  <TotalTime>6215</TotalTime>
  <Words>389</Words>
  <Application>Microsoft Macintosh PowerPoint</Application>
  <PresentationFormat>Widescreen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Helvetica</vt:lpstr>
      <vt:lpstr>Helvetica CY</vt:lpstr>
      <vt:lpstr>Tahoma</vt:lpstr>
      <vt:lpstr>Tahoma (Headings)</vt:lpstr>
      <vt:lpstr>ASCENT PowerPoint Template</vt:lpstr>
      <vt:lpstr>Project Title Project XX</vt:lpstr>
      <vt:lpstr>PowerPoint Presentation</vt:lpstr>
      <vt:lpstr>Introduction</vt:lpstr>
      <vt:lpstr>Schedule and Status</vt:lpstr>
      <vt:lpstr>Recent Accomplishments and Contributions</vt:lpstr>
      <vt:lpstr>Summary</vt:lpstr>
      <vt:lpstr>Acknowledgements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ASCENT  Research Overview</dc:title>
  <dc:subject>ASCENT</dc:subject>
  <dc:creator>Wolcott, Michael</dc:creator>
  <cp:keywords/>
  <dc:description/>
  <cp:lastModifiedBy>Wolcott, Michael</cp:lastModifiedBy>
  <cp:revision>64</cp:revision>
  <cp:lastPrinted>2013-09-27T20:40:43Z</cp:lastPrinted>
  <dcterms:created xsi:type="dcterms:W3CDTF">2021-09-28T01:16:05Z</dcterms:created>
  <dcterms:modified xsi:type="dcterms:W3CDTF">2025-07-15T16:31:49Z</dcterms:modified>
  <cp:category/>
</cp:coreProperties>
</file>