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77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930467" y="6510338"/>
            <a:ext cx="946151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Tahoma" charset="0"/>
            </a:endParaRPr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3891" y="2779267"/>
            <a:ext cx="8885767" cy="1922207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Helvetica CY" pitchFamily="-111" charset="-52"/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26272" y="801858"/>
            <a:ext cx="10363200" cy="1599394"/>
          </a:xfrm>
        </p:spPr>
        <p:txBody>
          <a:bodyPr anchorCtr="1"/>
          <a:lstStyle>
            <a:lvl1pPr algn="ctr">
              <a:lnSpc>
                <a:spcPct val="95000"/>
              </a:lnSpc>
              <a:defRPr sz="3600">
                <a:solidFill>
                  <a:srgbClr val="0085B3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1268" y="162234"/>
            <a:ext cx="83388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0" kern="1200" dirty="0">
                <a:solidFill>
                  <a:srgbClr val="0085B3"/>
                </a:solidFill>
                <a:effectLst/>
                <a:latin typeface="Helvetica" charset="0"/>
                <a:ea typeface="ＭＳ Ｐゴシック" charset="0"/>
                <a:cs typeface="ＭＳ Ｐゴシック" charset="0"/>
              </a:rPr>
              <a:t>FAA CENTER OF EXCELLENCE FOR ALTERNATIVE JET FUELS &amp; ENVIRONMENT</a:t>
            </a:r>
            <a:endParaRPr lang="en-US" sz="1100" dirty="0">
              <a:solidFill>
                <a:srgbClr val="0085B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4453" y="4946535"/>
            <a:ext cx="2792486" cy="162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45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6F6BBF5C-84D5-9BBC-8CE2-491E5B6EBD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947" y="0"/>
            <a:ext cx="1410101" cy="822960"/>
          </a:xfrm>
          <a:prstGeom prst="rect">
            <a:avLst/>
          </a:prstGeom>
          <a:noFill/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9E58B23-B08E-5C3B-3DDD-8DCA20FC5655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3429000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BA7042D-FA81-962F-8A79-7E5EB78E500B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073048" y="0"/>
            <a:ext cx="39886" cy="6581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D8EB1B3-CD57-A5A3-EE2A-FE472B25318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2934" y="92211"/>
            <a:ext cx="5951537" cy="32877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chemeClr val="accent4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A53B5FA-D2A1-C411-E372-720185F8601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0065" y="3558000"/>
            <a:ext cx="6032915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E167D1D-9DF9-1E24-3024-9CB8DF488DA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2934" y="3558000"/>
            <a:ext cx="5951537" cy="312967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  <a:p>
            <a:pPr>
              <a:spcBef>
                <a:spcPts val="0"/>
              </a:spcBef>
              <a:buNone/>
            </a:pPr>
            <a:endParaRPr lang="en-US" sz="1400" b="1" kern="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D212E58-04CC-D0E1-F1DD-408BF994886E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0" y="658100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FFB1081-00E5-D4AE-6434-8C4C92E7043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1852" y="508182"/>
            <a:ext cx="6071264" cy="289860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spcBef>
                <a:spcPts val="0"/>
              </a:spcBef>
              <a:buNone/>
            </a:pPr>
            <a:endParaRPr lang="en-US" sz="1400" b="1" kern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  <a:tabLst>
                <a:tab pos="2228850" algn="l"/>
              </a:tabLst>
            </a:pPr>
            <a:endParaRPr lang="en-US" sz="14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6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99A60C-B49A-26F7-6896-0BC2302E689E}"/>
              </a:ext>
            </a:extLst>
          </p:cNvPr>
          <p:cNvSpPr txBox="1"/>
          <p:nvPr userDrawn="1"/>
        </p:nvSpPr>
        <p:spPr>
          <a:xfrm>
            <a:off x="6329680" y="6014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93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94629"/>
            <a:ext cx="10363200" cy="12743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569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963084" y="4290647"/>
            <a:ext cx="10363200" cy="713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med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2183108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2685" y="986103"/>
            <a:ext cx="5689600" cy="4908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2285" y="986103"/>
            <a:ext cx="5880847" cy="4908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65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557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2684" y="984738"/>
            <a:ext cx="11573933" cy="481847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930467" y="6510338"/>
            <a:ext cx="946151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1800">
              <a:latin typeface="Tahoma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2684" y="104829"/>
            <a:ext cx="11573932" cy="704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7191" name="Text Box 183"/>
          <p:cNvSpPr txBox="1">
            <a:spLocks noChangeArrowheads="1"/>
          </p:cNvSpPr>
          <p:nvPr/>
        </p:nvSpPr>
        <p:spPr bwMode="auto">
          <a:xfrm>
            <a:off x="11574992" y="6037974"/>
            <a:ext cx="41549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fld id="{B038FF11-B546-5847-938A-55CE013EF92D}" type="slidenum">
              <a:rPr lang="en-US" sz="1200" smtClean="0">
                <a:solidFill>
                  <a:schemeClr val="bg1"/>
                </a:solidFill>
                <a:latin typeface="Tahoma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Tahom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C06D82-57A8-4B44-5721-FFD5BE8080F5}"/>
              </a:ext>
            </a:extLst>
          </p:cNvPr>
          <p:cNvSpPr/>
          <p:nvPr userDrawn="1"/>
        </p:nvSpPr>
        <p:spPr bwMode="auto">
          <a:xfrm>
            <a:off x="10109201" y="5934456"/>
            <a:ext cx="2082799" cy="914400"/>
          </a:xfrm>
          <a:prstGeom prst="rect">
            <a:avLst/>
          </a:prstGeom>
          <a:solidFill>
            <a:srgbClr val="008EC1"/>
          </a:solidFill>
          <a:ln w="12700" cap="flat" cmpd="sng" algn="ctr">
            <a:noFill/>
            <a:prstDash val="solid"/>
            <a:round/>
            <a:headEnd type="none" w="sm" len="sm"/>
            <a:tailEnd type="none" w="med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1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977341-D458-A48B-F9C9-BF41FB8A0FD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98432"/>
            <a:ext cx="12192000" cy="123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6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85B3"/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E5A81"/>
          </a:solidFill>
          <a:latin typeface="Tahoma" charset="0"/>
          <a:ea typeface="ＭＳ Ｐゴシック" pitchFamily="-107" charset="-128"/>
          <a:cs typeface="ＭＳ Ｐゴシック" pitchFamily="-107" charset="-128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06023"/>
          </a:solidFill>
          <a:latin typeface="Helvetica" pitchFamily="-111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•"/>
        <a:defRPr sz="2400">
          <a:solidFill>
            <a:schemeClr val="bg2">
              <a:lumMod val="50000"/>
            </a:schemeClr>
          </a:solidFill>
          <a:latin typeface="Tahoma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–"/>
        <a:defRPr sz="20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•"/>
        <a:defRPr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–"/>
        <a:defRPr sz="16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chemeClr val="bg2">
            <a:lumMod val="50000"/>
          </a:schemeClr>
        </a:buClr>
        <a:buFont typeface="Helvetica CY" charset="0"/>
        <a:buChar char="»"/>
        <a:defRPr sz="1600">
          <a:solidFill>
            <a:schemeClr val="bg2">
              <a:lumMod val="50000"/>
            </a:schemeClr>
          </a:solidFill>
          <a:latin typeface="Tahoma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 typeface="Helvetica CY" pitchFamily="-111" charset="-52"/>
        <a:buChar char="»"/>
        <a:defRPr sz="16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5C39-3ED3-BEED-9BA3-F7AE932C98EC}"/>
              </a:ext>
            </a:extLst>
          </p:cNvPr>
          <p:cNvSpPr txBox="1">
            <a:spLocks/>
          </p:cNvSpPr>
          <p:nvPr/>
        </p:nvSpPr>
        <p:spPr>
          <a:xfrm>
            <a:off x="20069" y="117697"/>
            <a:ext cx="4377641" cy="338007"/>
          </a:xfrm>
          <a:prstGeom prst="rect">
            <a:avLst/>
          </a:prstGeom>
        </p:spPr>
        <p:txBody>
          <a:bodyPr anchor="b" anchorCtr="0"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85B3"/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E5A81"/>
                </a:solidFill>
                <a:latin typeface="Tahoma" charset="0"/>
                <a:ea typeface="ＭＳ Ｐゴシック" pitchFamily="-107" charset="-128"/>
                <a:cs typeface="ＭＳ Ｐゴシック" pitchFamily="-107" charset="-128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023"/>
                </a:solidFill>
                <a:latin typeface="Helvetica" pitchFamily="-111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85B3"/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Project &lt;Project Number&gt;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087AB-AE65-04FA-4028-A4E22B76B263}"/>
              </a:ext>
            </a:extLst>
          </p:cNvPr>
          <p:cNvSpPr txBox="1">
            <a:spLocks/>
          </p:cNvSpPr>
          <p:nvPr/>
        </p:nvSpPr>
        <p:spPr>
          <a:xfrm>
            <a:off x="20065" y="468108"/>
            <a:ext cx="6059001" cy="296089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•"/>
              <a:defRPr sz="24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–"/>
              <a:defRPr sz="20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•"/>
              <a:defRPr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–"/>
              <a:defRPr sz="16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bg2">
                  <a:lumMod val="50000"/>
                </a:schemeClr>
              </a:buClr>
              <a:buFont typeface="Helvetica CY" charset="0"/>
              <a:buChar char="»"/>
              <a:defRPr sz="1600">
                <a:solidFill>
                  <a:schemeClr val="bg2">
                    <a:lumMod val="50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CECECE">
                  <a:lumMod val="50000"/>
                </a:srgbClr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85B2"/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&lt;Project Title&gt;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ECECE">
                  <a:lumMod val="50000"/>
                </a:srgbClr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&lt;University&gt;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ECECE">
                  <a:lumMod val="50000"/>
                </a:srgbClr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PI: &lt;name&gt;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ECECE">
                  <a:lumMod val="50000"/>
                </a:srgbClr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PM: &lt;name&gt;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ECECE">
                  <a:lumMod val="50000"/>
                </a:srgbClr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Cost Share Partner(s): &lt;xxx&gt;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C1D88D-B3D5-82D7-2FDA-64BB8C969A46}"/>
              </a:ext>
            </a:extLst>
          </p:cNvPr>
          <p:cNvSpPr txBox="1">
            <a:spLocks/>
          </p:cNvSpPr>
          <p:nvPr/>
        </p:nvSpPr>
        <p:spPr bwMode="auto">
          <a:xfrm>
            <a:off x="6112934" y="1"/>
            <a:ext cx="5951537" cy="342899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B2"/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Objective: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&lt;xxx&gt;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B2"/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Project Benefits: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&lt;xxx&gt;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ECECE">
                  <a:lumMod val="50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709725-830C-1C73-0E7F-F5C957716FE5}"/>
              </a:ext>
            </a:extLst>
          </p:cNvPr>
          <p:cNvSpPr txBox="1">
            <a:spLocks/>
          </p:cNvSpPr>
          <p:nvPr/>
        </p:nvSpPr>
        <p:spPr bwMode="auto">
          <a:xfrm>
            <a:off x="13800" y="3471903"/>
            <a:ext cx="6082199" cy="310910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B2"/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Research Approach: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&lt;xxx&gt;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ECECE">
                  <a:lumMod val="50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D872E34-973A-7E0B-A2E5-498A07967BAF}"/>
              </a:ext>
            </a:extLst>
          </p:cNvPr>
          <p:cNvSpPr txBox="1">
            <a:spLocks/>
          </p:cNvSpPr>
          <p:nvPr/>
        </p:nvSpPr>
        <p:spPr bwMode="auto">
          <a:xfrm>
            <a:off x="6112934" y="3471903"/>
            <a:ext cx="6065266" cy="310910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07" charset="-128"/>
                <a:cs typeface="ＭＳ Ｐゴシック" pitchFamily="-107" charset="-128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–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charset="0"/>
              <a:buChar char="»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ea typeface="ＭＳ Ｐゴシック" pitchFamily="-111" charset="-128"/>
              </a:defRPr>
            </a:lvl5pPr>
            <a:lvl6pPr marL="25146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Helvetica CY" pitchFamily="-111" charset="-52"/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B2"/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Major Accomplishments (to date):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&lt;xxx&gt;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ECECE">
                  <a:lumMod val="50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94C8"/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94C8"/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94C8"/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94C8"/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94C8"/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B2"/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Future Work / Schedule: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/>
                <a:ea typeface="ＭＳ Ｐゴシック" pitchFamily="-107" charset="-128"/>
              </a:rPr>
              <a:t>&lt;xxx&gt;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CECECE">
                  <a:lumMod val="50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85B2"/>
              </a:buClr>
              <a:buSzTx/>
              <a:buFont typeface="Helvetica CY" charset="0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85B2">
                  <a:lumMod val="85000"/>
                  <a:lumOff val="15000"/>
                </a:srgbClr>
              </a:solidFill>
              <a:effectLst/>
              <a:uLnTx/>
              <a:uFillTx/>
              <a:latin typeface="Tahoma"/>
              <a:ea typeface="ＭＳ Ｐゴシック" pitchFamily="-107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25B40E-1475-B92A-9863-D21937898C39}"/>
              </a:ext>
            </a:extLst>
          </p:cNvPr>
          <p:cNvSpPr/>
          <p:nvPr/>
        </p:nvSpPr>
        <p:spPr>
          <a:xfrm>
            <a:off x="1" y="6581004"/>
            <a:ext cx="12212066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research was funded by the U.S. Federal Aviation Administration Office of Environment and Energy through ASCENT, the FAA Center of Excellence for Alternative Jet Fuels and the Environment, project </a:t>
            </a: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 </a:t>
            </a: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 FAA Award Number </a:t>
            </a: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XX-XXXX-XX</a:t>
            </a: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under the supervision of &lt;</a:t>
            </a: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inert FAA </a:t>
            </a:r>
            <a:r>
              <a:rPr kumimoji="0" lang="en-US" sz="65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PM</a:t>
            </a: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name</a:t>
            </a: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CECECE">
                    <a:lumMod val="50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opinions, findings, conclusions or recommendations expressed in this this material are those of the authors and do not necessarily reflect the views of the FAA.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CECECE">
                  <a:lumMod val="50000"/>
                </a:srgbClr>
              </a:solidFill>
              <a:effectLst/>
              <a:uLnTx/>
              <a:uFillTx/>
              <a:latin typeface="Helvetic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295709"/>
      </p:ext>
    </p:extLst>
  </p:cSld>
  <p:clrMapOvr>
    <a:masterClrMapping/>
  </p:clrMapOvr>
</p:sld>
</file>

<file path=ppt/theme/theme1.xml><?xml version="1.0" encoding="utf-8"?>
<a:theme xmlns:a="http://schemas.openxmlformats.org/drawingml/2006/main" name="ASCENT PowerPoint Template">
  <a:themeElements>
    <a:clrScheme name="Custom 1">
      <a:dk1>
        <a:srgbClr val="0085B2"/>
      </a:dk1>
      <a:lt1>
        <a:srgbClr val="FFFFFF"/>
      </a:lt1>
      <a:dk2>
        <a:srgbClr val="00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000000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PARTNER_Proj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med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111" charset="0"/>
          </a:defRPr>
        </a:defPPr>
      </a:lstStyle>
    </a:lnDef>
  </a:objectDefaults>
  <a:extraClrSchemeLst>
    <a:extraClrScheme>
      <a:clrScheme name="PARTNER_Proj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_Proj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_Pro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-10-05 - GAMA - ASCENT Overview" id="{CBA41BE3-618A-1747-9503-803AA242C857}" vid="{05EE2E3D-DA8F-9149-B047-2A0E489DA6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Helvetica</vt:lpstr>
      <vt:lpstr>Helvetica CY</vt:lpstr>
      <vt:lpstr>Tahoma</vt:lpstr>
      <vt:lpstr>ASCENT PowerPoint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Carbaugh, Emily M.</dc:creator>
  <cp:lastModifiedBy>Carbaugh, Emily M.</cp:lastModifiedBy>
  <cp:revision>1</cp:revision>
  <dcterms:created xsi:type="dcterms:W3CDTF">2025-05-29T23:27:31Z</dcterms:created>
  <dcterms:modified xsi:type="dcterms:W3CDTF">2025-05-29T23:28:14Z</dcterms:modified>
</cp:coreProperties>
</file>